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354" r:id="rId2"/>
    <p:sldId id="313" r:id="rId3"/>
    <p:sldId id="338" r:id="rId4"/>
    <p:sldId id="321" r:id="rId5"/>
    <p:sldId id="256" r:id="rId6"/>
    <p:sldId id="258" r:id="rId7"/>
    <p:sldId id="315" r:id="rId8"/>
    <p:sldId id="334" r:id="rId9"/>
    <p:sldId id="259" r:id="rId10"/>
    <p:sldId id="271" r:id="rId11"/>
    <p:sldId id="351" r:id="rId12"/>
    <p:sldId id="263" r:id="rId13"/>
    <p:sldId id="261" r:id="rId14"/>
    <p:sldId id="264" r:id="rId15"/>
    <p:sldId id="265" r:id="rId16"/>
    <p:sldId id="326" r:id="rId17"/>
    <p:sldId id="322" r:id="rId18"/>
    <p:sldId id="266" r:id="rId19"/>
    <p:sldId id="327" r:id="rId20"/>
    <p:sldId id="267" r:id="rId21"/>
    <p:sldId id="328" r:id="rId22"/>
    <p:sldId id="269" r:id="rId23"/>
    <p:sldId id="330" r:id="rId24"/>
    <p:sldId id="272" r:id="rId25"/>
    <p:sldId id="332" r:id="rId26"/>
    <p:sldId id="323" r:id="rId27"/>
    <p:sldId id="273" r:id="rId28"/>
    <p:sldId id="274" r:id="rId29"/>
    <p:sldId id="275" r:id="rId30"/>
    <p:sldId id="279" r:id="rId31"/>
    <p:sldId id="280" r:id="rId32"/>
    <p:sldId id="343" r:id="rId33"/>
    <p:sldId id="286" r:id="rId34"/>
    <p:sldId id="287" r:id="rId35"/>
    <p:sldId id="288" r:id="rId36"/>
    <p:sldId id="289" r:id="rId37"/>
    <p:sldId id="349" r:id="rId38"/>
    <p:sldId id="290" r:id="rId39"/>
    <p:sldId id="291" r:id="rId40"/>
    <p:sldId id="350" r:id="rId41"/>
    <p:sldId id="312" r:id="rId42"/>
    <p:sldId id="31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F"/>
    <a:srgbClr val="013E7F"/>
    <a:srgbClr val="375C9E"/>
    <a:srgbClr val="D4BA12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83111" autoAdjust="0"/>
  </p:normalViewPr>
  <p:slideViewPr>
    <p:cSldViewPr snapToGrid="0" snapToObjects="1">
      <p:cViewPr varScale="1">
        <p:scale>
          <a:sx n="92" d="100"/>
          <a:sy n="92" d="100"/>
        </p:scale>
        <p:origin x="19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munkalap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munkalap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munkalap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u-HU" sz="1800" b="1" i="0" baseline="0" dirty="0">
                <a:effectLst/>
              </a:rPr>
              <a:t>Talajellenállás (N/cm</a:t>
            </a:r>
            <a:r>
              <a:rPr lang="hu-HU" sz="1800" b="1" i="0" baseline="30000" dirty="0">
                <a:effectLst/>
              </a:rPr>
              <a:t>2</a:t>
            </a:r>
            <a:r>
              <a:rPr lang="hu-HU" sz="1800" b="1" i="0" baseline="0" dirty="0">
                <a:effectLst/>
              </a:rPr>
              <a:t>) alakulása hagyományos (H) és mulcs-kultivátor (MK) műveléssel + BactoFil kezelés esetén 3 év átlagában</a:t>
            </a:r>
          </a:p>
          <a:p>
            <a:pPr>
              <a:defRPr/>
            </a:pPr>
            <a:r>
              <a:rPr lang="hu-HU" sz="1400" b="0" i="0" baseline="0" dirty="0">
                <a:effectLst/>
              </a:rPr>
              <a:t>2001. Látókép – DATE tangazdaság</a:t>
            </a:r>
            <a:endParaRPr lang="hu-HU" sz="1400" b="0" dirty="0">
              <a:effectLst/>
            </a:endParaRPr>
          </a:p>
        </c:rich>
      </c:tx>
      <c:layout>
        <c:manualLayout>
          <c:xMode val="edge"/>
          <c:yMode val="edge"/>
          <c:x val="0.10834021478867477"/>
          <c:y val="1.4230643901899185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Munka3!$A$3</c:f>
              <c:strCache>
                <c:ptCount val="1"/>
                <c:pt idx="0">
                  <c:v>Kötöttség (N/cm2)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1-EF0E-354A-8A4D-EC9DD6AA5D80}"/>
              </c:ext>
            </c:extLst>
          </c:dPt>
          <c:dPt>
            <c:idx val="5"/>
            <c:invertIfNegative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3-EF0E-354A-8A4D-EC9DD6AA5D80}"/>
              </c:ext>
            </c:extLst>
          </c:dPt>
          <c:dPt>
            <c:idx val="7"/>
            <c:invertIfNegative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5-EF0E-354A-8A4D-EC9DD6AA5D80}"/>
              </c:ext>
            </c:extLst>
          </c:dPt>
          <c:dPt>
            <c:idx val="9"/>
            <c:invertIfNegative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7-EF0E-354A-8A4D-EC9DD6AA5D80}"/>
              </c:ext>
            </c:extLst>
          </c:dPt>
          <c:dPt>
            <c:idx val="11"/>
            <c:invertIfNegative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9-EF0E-354A-8A4D-EC9DD6AA5D80}"/>
              </c:ext>
            </c:extLst>
          </c:dPt>
          <c:dPt>
            <c:idx val="13"/>
            <c:invertIfNegative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B-EF0E-354A-8A4D-EC9DD6AA5D80}"/>
              </c:ext>
            </c:extLst>
          </c:dPt>
          <c:dPt>
            <c:idx val="15"/>
            <c:invertIfNegative val="0"/>
            <c:bubble3D val="0"/>
            <c:spPr>
              <a:solidFill>
                <a:srgbClr val="4472C4"/>
              </a:solidFill>
            </c:spPr>
            <c:extLst>
              <c:ext xmlns:c16="http://schemas.microsoft.com/office/drawing/2014/chart" uri="{C3380CC4-5D6E-409C-BE32-E72D297353CC}">
                <c16:uniqueId val="{0000000D-EF0E-354A-8A4D-EC9DD6AA5D8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0" baseline="0">
                    <a:solidFill>
                      <a:schemeClr val="tx2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Munka3!$B$1:$Q$2</c:f>
              <c:multiLvlStrCache>
                <c:ptCount val="16"/>
                <c:lvl>
                  <c:pt idx="0">
                    <c:v>H</c:v>
                  </c:pt>
                  <c:pt idx="1">
                    <c:v>MK</c:v>
                  </c:pt>
                  <c:pt idx="2">
                    <c:v>H</c:v>
                  </c:pt>
                  <c:pt idx="3">
                    <c:v>MK</c:v>
                  </c:pt>
                  <c:pt idx="4">
                    <c:v>H</c:v>
                  </c:pt>
                  <c:pt idx="5">
                    <c:v>MK</c:v>
                  </c:pt>
                  <c:pt idx="6">
                    <c:v>H</c:v>
                  </c:pt>
                  <c:pt idx="7">
                    <c:v>MK</c:v>
                  </c:pt>
                  <c:pt idx="8">
                    <c:v>H</c:v>
                  </c:pt>
                  <c:pt idx="9">
                    <c:v>MK</c:v>
                  </c:pt>
                  <c:pt idx="10">
                    <c:v>H</c:v>
                  </c:pt>
                  <c:pt idx="11">
                    <c:v>MK</c:v>
                  </c:pt>
                  <c:pt idx="12">
                    <c:v>H</c:v>
                  </c:pt>
                  <c:pt idx="13">
                    <c:v>MK</c:v>
                  </c:pt>
                  <c:pt idx="14">
                    <c:v>H</c:v>
                  </c:pt>
                  <c:pt idx="15">
                    <c:v>MK</c:v>
                  </c:pt>
                </c:lvl>
                <c:lvl>
                  <c:pt idx="0">
                    <c:v>0-10</c:v>
                  </c:pt>
                  <c:pt idx="2">
                    <c:v>11-20</c:v>
                  </c:pt>
                  <c:pt idx="4">
                    <c:v>21-30</c:v>
                  </c:pt>
                  <c:pt idx="6">
                    <c:v>31-40</c:v>
                  </c:pt>
                  <c:pt idx="8">
                    <c:v>41-50</c:v>
                  </c:pt>
                  <c:pt idx="10">
                    <c:v>51-60</c:v>
                  </c:pt>
                  <c:pt idx="12">
                    <c:v>61-70</c:v>
                  </c:pt>
                  <c:pt idx="14">
                    <c:v>71-80</c:v>
                  </c:pt>
                </c:lvl>
              </c:multiLvlStrCache>
            </c:multiLvlStrRef>
          </c:cat>
          <c:val>
            <c:numRef>
              <c:f>Munka3!$B$3:$Q$3</c:f>
              <c:numCache>
                <c:formatCode>#,##0.00</c:formatCode>
                <c:ptCount val="16"/>
                <c:pt idx="0">
                  <c:v>146.1</c:v>
                </c:pt>
                <c:pt idx="1">
                  <c:v>3.34</c:v>
                </c:pt>
                <c:pt idx="2">
                  <c:v>611</c:v>
                </c:pt>
                <c:pt idx="3">
                  <c:v>52</c:v>
                </c:pt>
                <c:pt idx="4">
                  <c:v>617</c:v>
                </c:pt>
                <c:pt idx="5">
                  <c:v>90</c:v>
                </c:pt>
                <c:pt idx="6">
                  <c:v>786</c:v>
                </c:pt>
                <c:pt idx="7">
                  <c:v>185</c:v>
                </c:pt>
                <c:pt idx="8">
                  <c:v>835.67</c:v>
                </c:pt>
                <c:pt idx="9">
                  <c:v>346.33</c:v>
                </c:pt>
                <c:pt idx="10">
                  <c:v>827</c:v>
                </c:pt>
                <c:pt idx="11">
                  <c:v>437</c:v>
                </c:pt>
                <c:pt idx="12">
                  <c:v>708.5</c:v>
                </c:pt>
                <c:pt idx="13">
                  <c:v>473.5</c:v>
                </c:pt>
                <c:pt idx="14">
                  <c:v>515.66999999999996</c:v>
                </c:pt>
                <c:pt idx="15">
                  <c:v>367.75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0E-354A-8A4D-EC9DD6AA5D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09308536"/>
        <c:axId val="309308928"/>
      </c:barChart>
      <c:catAx>
        <c:axId val="309308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hu-HU"/>
          </a:p>
        </c:txPr>
        <c:crossAx val="309308928"/>
        <c:crosses val="autoZero"/>
        <c:auto val="1"/>
        <c:lblAlgn val="ctr"/>
        <c:lblOffset val="100"/>
        <c:noMultiLvlLbl val="0"/>
      </c:catAx>
      <c:valAx>
        <c:axId val="30930892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309308536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hu-HU" sz="1800" b="1" i="0" u="none" strike="noStrike" baseline="0" dirty="0">
                <a:effectLst/>
              </a:rPr>
              <a:t>Nedvességtartalom alakulása (%) Hagyományos (H) és mulcs-kultivátor (MK) műveléssel + BactoFil kezelés esetén 3 év átlagában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hu-HU" sz="1800" b="0" i="0" baseline="0" dirty="0">
                <a:effectLst/>
              </a:rPr>
              <a:t>2001. Látókép – DATE tangazdaság</a:t>
            </a:r>
            <a:endParaRPr lang="hu-HU" dirty="0">
              <a:effectLst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048732070071311E-2"/>
          <c:y val="0.18385726939667599"/>
          <c:w val="0.93117934505460909"/>
          <c:h val="0.634280293302165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Munka2!$A$4</c:f>
              <c:strCache>
                <c:ptCount val="1"/>
                <c:pt idx="0">
                  <c:v>Nedvességtartalom (%)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236-E842-92DC-BBE0D1AF14F7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236-E842-92DC-BBE0D1AF14F7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D236-E842-92DC-BBE0D1AF14F7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D236-E842-92DC-BBE0D1AF14F7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D236-E842-92DC-BBE0D1AF14F7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D236-E842-92DC-BBE0D1AF14F7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D236-E842-92DC-BBE0D1AF14F7}"/>
              </c:ext>
            </c:extLst>
          </c:dPt>
          <c:dPt>
            <c:idx val="1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D236-E842-92DC-BBE0D1AF14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0" i="0" baseline="0">
                    <a:solidFill>
                      <a:schemeClr val="tx2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Munka2!$B$1:$Q$2</c:f>
              <c:multiLvlStrCache>
                <c:ptCount val="16"/>
                <c:lvl>
                  <c:pt idx="0">
                    <c:v>H</c:v>
                  </c:pt>
                  <c:pt idx="1">
                    <c:v>MK</c:v>
                  </c:pt>
                  <c:pt idx="2">
                    <c:v>H</c:v>
                  </c:pt>
                  <c:pt idx="3">
                    <c:v>MK</c:v>
                  </c:pt>
                  <c:pt idx="4">
                    <c:v>H</c:v>
                  </c:pt>
                  <c:pt idx="5">
                    <c:v>MK</c:v>
                  </c:pt>
                  <c:pt idx="6">
                    <c:v>H</c:v>
                  </c:pt>
                  <c:pt idx="7">
                    <c:v>MK</c:v>
                  </c:pt>
                  <c:pt idx="8">
                    <c:v>H</c:v>
                  </c:pt>
                  <c:pt idx="9">
                    <c:v>MK</c:v>
                  </c:pt>
                  <c:pt idx="10">
                    <c:v>H</c:v>
                  </c:pt>
                  <c:pt idx="11">
                    <c:v>MK</c:v>
                  </c:pt>
                  <c:pt idx="12">
                    <c:v>H</c:v>
                  </c:pt>
                  <c:pt idx="13">
                    <c:v>MK</c:v>
                  </c:pt>
                  <c:pt idx="14">
                    <c:v>H</c:v>
                  </c:pt>
                  <c:pt idx="15">
                    <c:v>MK</c:v>
                  </c:pt>
                </c:lvl>
                <c:lvl>
                  <c:pt idx="0">
                    <c:v>0-10</c:v>
                  </c:pt>
                  <c:pt idx="2">
                    <c:v>11-20</c:v>
                  </c:pt>
                  <c:pt idx="4">
                    <c:v>21-30</c:v>
                  </c:pt>
                  <c:pt idx="6">
                    <c:v>31-40</c:v>
                  </c:pt>
                  <c:pt idx="8">
                    <c:v>41-50</c:v>
                  </c:pt>
                  <c:pt idx="10">
                    <c:v>51-60</c:v>
                  </c:pt>
                  <c:pt idx="12">
                    <c:v>61-70</c:v>
                  </c:pt>
                  <c:pt idx="14">
                    <c:v>71-80</c:v>
                  </c:pt>
                </c:lvl>
              </c:multiLvlStrCache>
            </c:multiLvlStrRef>
          </c:cat>
          <c:val>
            <c:numRef>
              <c:f>Munka2!$B$4:$Q$4</c:f>
              <c:numCache>
                <c:formatCode>#,##0.00</c:formatCode>
                <c:ptCount val="16"/>
                <c:pt idx="0">
                  <c:v>13.9</c:v>
                </c:pt>
                <c:pt idx="1">
                  <c:v>16.73</c:v>
                </c:pt>
                <c:pt idx="2">
                  <c:v>18</c:v>
                </c:pt>
                <c:pt idx="3">
                  <c:v>22.46</c:v>
                </c:pt>
                <c:pt idx="4">
                  <c:v>15.64</c:v>
                </c:pt>
                <c:pt idx="5">
                  <c:v>24.26</c:v>
                </c:pt>
                <c:pt idx="6">
                  <c:v>15</c:v>
                </c:pt>
                <c:pt idx="7">
                  <c:v>24.83</c:v>
                </c:pt>
                <c:pt idx="8">
                  <c:v>13.18</c:v>
                </c:pt>
                <c:pt idx="9">
                  <c:v>23.98</c:v>
                </c:pt>
                <c:pt idx="10">
                  <c:v>13.2</c:v>
                </c:pt>
                <c:pt idx="11">
                  <c:v>22.31</c:v>
                </c:pt>
                <c:pt idx="12">
                  <c:v>11.7</c:v>
                </c:pt>
                <c:pt idx="13">
                  <c:v>21.83</c:v>
                </c:pt>
                <c:pt idx="14">
                  <c:v>12.15</c:v>
                </c:pt>
                <c:pt idx="15">
                  <c:v>22.24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236-E842-92DC-BBE0D1AF14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9307752"/>
        <c:axId val="309302656"/>
      </c:barChart>
      <c:catAx>
        <c:axId val="309307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hu-HU"/>
          </a:p>
        </c:txPr>
        <c:crossAx val="309302656"/>
        <c:crosses val="autoZero"/>
        <c:auto val="1"/>
        <c:lblAlgn val="ctr"/>
        <c:lblOffset val="100"/>
        <c:tickMarkSkip val="1"/>
        <c:noMultiLvlLbl val="0"/>
      </c:catAx>
      <c:valAx>
        <c:axId val="30930265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309307752"/>
        <c:crosses val="autoZero"/>
        <c:crossBetween val="between"/>
      </c:valAx>
    </c:plotArea>
    <c:plotVisOnly val="1"/>
    <c:dispBlanksAs val="gap"/>
    <c:showDLblsOverMax val="0"/>
  </c:chart>
  <c:spPr>
    <a:solidFill>
      <a:sysClr val="window" lastClr="FFFFFF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 sz="1800" noProof="0" dirty="0"/>
              <a:t>Üzemanyag</a:t>
            </a:r>
            <a:r>
              <a:rPr lang="hu-HU" sz="1800" dirty="0"/>
              <a:t> </a:t>
            </a:r>
            <a:r>
              <a:rPr lang="hu-HU" sz="1800" noProof="0" dirty="0"/>
              <a:t>fogyasztás</a:t>
            </a:r>
            <a:r>
              <a:rPr lang="hu-HU" sz="1800" dirty="0"/>
              <a:t> l/ha 2 év után</a:t>
            </a:r>
            <a:r>
              <a:rPr lang="hu-HU" sz="1800" baseline="0" dirty="0"/>
              <a:t> kötött talajon</a:t>
            </a:r>
            <a:endParaRPr lang="hu-HU" sz="1800" dirty="0"/>
          </a:p>
          <a:p>
            <a:pPr>
              <a:defRPr/>
            </a:pPr>
            <a:r>
              <a:rPr lang="hu-HU" sz="1000" dirty="0"/>
              <a:t>Pongrácz Zoltán </a:t>
            </a:r>
            <a:r>
              <a:rPr lang="en-GB" sz="1000" noProof="0" dirty="0"/>
              <a:t>Syngenta Seeds</a:t>
            </a:r>
            <a:r>
              <a:rPr lang="en-GB" sz="1000" baseline="0" noProof="0" dirty="0"/>
              <a:t> </a:t>
            </a:r>
            <a:r>
              <a:rPr lang="hu-HU" sz="1000" baseline="0" dirty="0"/>
              <a:t>vetőmagüzem kutatási vezetője</a:t>
            </a:r>
            <a:r>
              <a:rPr lang="en-US" sz="1000" dirty="0"/>
              <a:t>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578B-A94C-A420-F5FFD9C8C2D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78B-A94C-A420-F5FFD9C8C2D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578B-A94C-A420-F5FFD9C8C2D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578B-A94C-A420-F5FFD9C8C2D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78B-A94C-A420-F5FFD9C8C2DF}"/>
              </c:ext>
            </c:extLst>
          </c:dPt>
          <c:dLbls>
            <c:dLbl>
              <c:idx val="0"/>
              <c:layout>
                <c:manualLayout>
                  <c:x val="9.8039230822793092E-3"/>
                  <c:y val="0.2654320987654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8B-A94C-A420-F5FFD9C8C2DF}"/>
                </c:ext>
              </c:extLst>
            </c:dLbl>
            <c:dLbl>
              <c:idx val="1"/>
              <c:layout>
                <c:manualLayout>
                  <c:x val="9.8036142973003393E-3"/>
                  <c:y val="0.259259259259259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8B-A94C-A420-F5FFD9C8C2DF}"/>
                </c:ext>
              </c:extLst>
            </c:dLbl>
            <c:dLbl>
              <c:idx val="2"/>
              <c:layout>
                <c:manualLayout>
                  <c:x val="9.8039230822793092E-3"/>
                  <c:y val="0.15432098765432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8B-A94C-A420-F5FFD9C8C2DF}"/>
                </c:ext>
              </c:extLst>
            </c:dLbl>
            <c:dLbl>
              <c:idx val="3"/>
              <c:layout>
                <c:manualLayout>
                  <c:x val="1.1764707698735199E-2"/>
                  <c:y val="0.21296296296296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8B-A94C-A420-F5FFD9C8C2DF}"/>
                </c:ext>
              </c:extLst>
            </c:dLbl>
            <c:dLbl>
              <c:idx val="4"/>
              <c:layout>
                <c:manualLayout>
                  <c:x val="6.2602660507423491E-3"/>
                  <c:y val="0.1607480829602182"/>
                </c:manualLayout>
              </c:layout>
              <c:spPr>
                <a:solidFill>
                  <a:schemeClr val="tx2"/>
                </a:solidFill>
                <a:ln>
                  <a:solidFill>
                    <a:schemeClr val="bg1"/>
                  </a:solidFill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8B-A94C-A420-F5FFD9C8C2DF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  <c:txPr>
              <a:bodyPr/>
              <a:lstStyle/>
              <a:p>
                <a:pPr>
                  <a:defRPr sz="1600" b="1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Munka1!$F$7:$F$11</c:f>
              <c:strCache>
                <c:ptCount val="5"/>
                <c:pt idx="0">
                  <c:v>Műtrágya</c:v>
                </c:pt>
                <c:pt idx="1">
                  <c:v>Biológiai készítmény 1.</c:v>
                </c:pt>
                <c:pt idx="2">
                  <c:v>Biológiai készítmény 2.</c:v>
                </c:pt>
                <c:pt idx="3">
                  <c:v>Biológiai hatású készítmény</c:v>
                </c:pt>
                <c:pt idx="4">
                  <c:v>BactoFil</c:v>
                </c:pt>
              </c:strCache>
            </c:strRef>
          </c:cat>
          <c:val>
            <c:numRef>
              <c:f>Munka1!$G$7:$G$11</c:f>
              <c:numCache>
                <c:formatCode>General</c:formatCode>
                <c:ptCount val="5"/>
                <c:pt idx="0">
                  <c:v>30.43</c:v>
                </c:pt>
                <c:pt idx="1">
                  <c:v>30.19</c:v>
                </c:pt>
                <c:pt idx="2">
                  <c:v>25.47</c:v>
                </c:pt>
                <c:pt idx="3" formatCode="0.00">
                  <c:v>28.3</c:v>
                </c:pt>
                <c:pt idx="4">
                  <c:v>18.87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8B-A94C-A420-F5FFD9C8C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9301480"/>
        <c:axId val="309305792"/>
      </c:barChart>
      <c:catAx>
        <c:axId val="309301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hu-HU"/>
          </a:p>
        </c:txPr>
        <c:crossAx val="309305792"/>
        <c:crosses val="autoZero"/>
        <c:auto val="1"/>
        <c:lblAlgn val="ctr"/>
        <c:lblOffset val="100"/>
        <c:noMultiLvlLbl val="0"/>
      </c:catAx>
      <c:valAx>
        <c:axId val="3093057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hu-HU" sz="1600" noProof="0" dirty="0"/>
                  <a:t>Üzemanyag</a:t>
                </a:r>
                <a:r>
                  <a:rPr lang="en-US" sz="1600" dirty="0"/>
                  <a:t> </a:t>
                </a:r>
                <a:r>
                  <a:rPr lang="hu-HU" sz="1600" noProof="0" dirty="0"/>
                  <a:t>fogyasztás </a:t>
                </a:r>
                <a:r>
                  <a:rPr lang="en-US" sz="1600" dirty="0"/>
                  <a:t>(l/ha)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hu-HU"/>
          </a:p>
        </c:txPr>
        <c:crossAx val="30930148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hu-HU" sz="1200"/>
              <a:t>Kukorica t</a:t>
            </a:r>
            <a:r>
              <a:rPr lang="en-US" sz="1200"/>
              <a:t>ermésátlag (</a:t>
            </a:r>
            <a:r>
              <a:rPr lang="hu-HU" sz="1200"/>
              <a:t>száraz</a:t>
            </a:r>
            <a:r>
              <a:rPr lang="en-US" sz="1200"/>
              <a:t>) t/ha</a:t>
            </a:r>
            <a:endParaRPr lang="hu-HU" sz="1200"/>
          </a:p>
          <a:p>
            <a:pPr>
              <a:defRPr sz="1200"/>
            </a:pPr>
            <a:r>
              <a:rPr lang="hu-HU" sz="1200"/>
              <a:t>2017 Gyermely Rt. (hozamtérkép alapján)</a:t>
            </a:r>
            <a:endParaRPr lang="en-US" sz="120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319659443929056E-2"/>
          <c:y val="0.15825735029870405"/>
          <c:w val="0.94007872928854763"/>
          <c:h val="0.734568129038040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Munka1!$F$2</c:f>
              <c:strCache>
                <c:ptCount val="1"/>
                <c:pt idx="0">
                  <c:v>Termésátlag (nedves súly) t/ha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C9A-E14B-9993-3F3BA605F9B7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5C9A-E14B-9993-3F3BA605F9B7}"/>
              </c:ext>
            </c:extLst>
          </c:dPt>
          <c:dLbls>
            <c:dLbl>
              <c:idx val="0"/>
              <c:layout>
                <c:manualLayout>
                  <c:x val="0"/>
                  <c:y val="9.3362509117432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9A-E14B-9993-3F3BA605F9B7}"/>
                </c:ext>
              </c:extLst>
            </c:dLbl>
            <c:dLbl>
              <c:idx val="1"/>
              <c:layout>
                <c:manualLayout>
                  <c:x val="-1.6782042104954364E-3"/>
                  <c:y val="0.11378555798687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9A-E14B-9993-3F3BA605F9B7}"/>
                </c:ext>
              </c:extLst>
            </c:dLbl>
            <c:dLbl>
              <c:idx val="2"/>
              <c:layout>
                <c:manualLayout>
                  <c:x val="6.0817004626043062E-3"/>
                  <c:y val="9.628010435091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9A-E14B-9993-3F3BA605F9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Munka1!$E$3:$E$5</c:f>
              <c:strCache>
                <c:ptCount val="3"/>
                <c:pt idx="0">
                  <c:v>Üzemi kontroll</c:v>
                </c:pt>
                <c:pt idx="1">
                  <c:v>KITE Start + másik talajbaktérium</c:v>
                </c:pt>
                <c:pt idx="2">
                  <c:v>KITE Start + BactoFil</c:v>
                </c:pt>
              </c:strCache>
            </c:strRef>
          </c:cat>
          <c:val>
            <c:numRef>
              <c:f>Munka1!$F$3:$F$5</c:f>
              <c:numCache>
                <c:formatCode>0.00</c:formatCode>
                <c:ptCount val="3"/>
                <c:pt idx="0" formatCode="General">
                  <c:v>6.1</c:v>
                </c:pt>
                <c:pt idx="1">
                  <c:v>7.9</c:v>
                </c:pt>
                <c:pt idx="2" formatCode="General">
                  <c:v>9.31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C9A-E14B-9993-3F3BA605F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9304616"/>
        <c:axId val="309306968"/>
      </c:barChart>
      <c:catAx>
        <c:axId val="309304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0" i="0" baseline="0"/>
            </a:pPr>
            <a:endParaRPr lang="hu-HU"/>
          </a:p>
        </c:txPr>
        <c:crossAx val="309306968"/>
        <c:crosses val="autoZero"/>
        <c:auto val="1"/>
        <c:lblAlgn val="ctr"/>
        <c:lblOffset val="100"/>
        <c:noMultiLvlLbl val="0"/>
      </c:catAx>
      <c:valAx>
        <c:axId val="309306968"/>
        <c:scaling>
          <c:orientation val="minMax"/>
          <c:min val="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9304616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0.74545</cdr:x>
      <cdr:y>0.14706</cdr:y>
    </cdr:from>
    <cdr:to>
      <cdr:x>0.95909</cdr:x>
      <cdr:y>0.23529</cdr:y>
    </cdr:to>
    <cdr:sp macro="" textlink="">
      <cdr:nvSpPr>
        <cdr:cNvPr id="2" name="Szövegdoboz 1"/>
        <cdr:cNvSpPr txBox="1"/>
      </cdr:nvSpPr>
      <cdr:spPr>
        <a:xfrm xmlns:a="http://schemas.openxmlformats.org/drawingml/2006/main">
          <a:off x="5904656" y="720080"/>
          <a:ext cx="169218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hu-HU" sz="1100" b="1" dirty="0"/>
            <a:t>Gázolaj megtakarítás a </a:t>
          </a:r>
        </a:p>
        <a:p xmlns:a="http://schemas.openxmlformats.org/drawingml/2006/main">
          <a:pPr algn="ctr"/>
          <a:r>
            <a:rPr lang="hu-HU" sz="1100" b="1" dirty="0"/>
            <a:t>műtrágyázotthoz képest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16T08:32:53.859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16T08:32:55.065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1A03D-5EDC-423D-A1B0-632BABE24C96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FEDA2-E966-46D0-967E-B6C4B78DEB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2123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Mára a talaj korlátozó tényezője lett a genetikai potenciálok kihasználásának. A precíziós gazdálkodás, a genetika és a kémia a csúcson, a talajélet minimumon!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FEDA2-E966-46D0-967E-B6C4B78DEB09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099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 a közös bennük?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FEDA2-E966-46D0-967E-B6C4B78DEB09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274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különálló talajszemcsék (homok, anyag, por) akkor alkotnak szerkezetet, ha összeragasztják őket a különféle ragasztóanyagok.</a:t>
            </a:r>
          </a:p>
          <a:p>
            <a:r>
              <a:rPr lang="hu-HU" dirty="0"/>
              <a:t>Ezek három fajtája ismert:</a:t>
            </a:r>
          </a:p>
          <a:p>
            <a:pPr marL="228600" indent="-228600">
              <a:buAutoNum type="arabicPeriod"/>
            </a:pPr>
            <a:r>
              <a:rPr lang="hu-HU" dirty="0"/>
              <a:t>Állandó ragasztó anyag a humusz</a:t>
            </a:r>
          </a:p>
          <a:p>
            <a:pPr marL="228600" indent="-228600">
              <a:buAutoNum type="arabicPeriod"/>
            </a:pPr>
            <a:r>
              <a:rPr lang="hu-HU" dirty="0"/>
              <a:t>Ideiglenes ragasztó anyagok a gyökerek, a gombafonalak, a </a:t>
            </a:r>
            <a:r>
              <a:rPr lang="hu-HU" dirty="0" err="1"/>
              <a:t>mikorrhizák</a:t>
            </a:r>
            <a:r>
              <a:rPr lang="hu-HU" dirty="0"/>
              <a:t> és a baktériumtelepek</a:t>
            </a:r>
          </a:p>
          <a:p>
            <a:pPr marL="228600" indent="-228600">
              <a:buAutoNum type="arabicPeriod"/>
            </a:pPr>
            <a:r>
              <a:rPr lang="hu-HU" dirty="0"/>
              <a:t>Átmeneti ragasztó anyagok a baktériumok által kiválasztott </a:t>
            </a:r>
            <a:r>
              <a:rPr lang="hu-HU" dirty="0" err="1"/>
              <a:t>poliszacharidok</a:t>
            </a:r>
            <a:r>
              <a:rPr lang="hu-HU" dirty="0"/>
              <a:t> (EPS)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FEDA2-E966-46D0-967E-B6C4B78DEB09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040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Magyarázat, indoklás?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FEDA2-E966-46D0-967E-B6C4B78DEB09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3643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666875"/>
            <a:ext cx="7934325" cy="1843088"/>
          </a:xfrm>
        </p:spPr>
        <p:txBody>
          <a:bodyPr anchor="ctr"/>
          <a:lstStyle>
            <a:lvl1pPr algn="ctr">
              <a:defRPr sz="5539"/>
            </a:lvl1pPr>
          </a:lstStyle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68" y="4040974"/>
            <a:ext cx="6858000" cy="1655762"/>
          </a:xfrm>
          <a:custGeom>
            <a:avLst/>
            <a:gdLst>
              <a:gd name="connsiteX0" fmla="*/ 0 w 6858000"/>
              <a:gd name="connsiteY0" fmla="*/ 0 h 1655762"/>
              <a:gd name="connsiteX1" fmla="*/ 640080 w 6858000"/>
              <a:gd name="connsiteY1" fmla="*/ 0 h 1655762"/>
              <a:gd name="connsiteX2" fmla="*/ 1211580 w 6858000"/>
              <a:gd name="connsiteY2" fmla="*/ 0 h 1655762"/>
              <a:gd name="connsiteX3" fmla="*/ 1851660 w 6858000"/>
              <a:gd name="connsiteY3" fmla="*/ 0 h 1655762"/>
              <a:gd name="connsiteX4" fmla="*/ 2491740 w 6858000"/>
              <a:gd name="connsiteY4" fmla="*/ 0 h 1655762"/>
              <a:gd name="connsiteX5" fmla="*/ 3200400 w 6858000"/>
              <a:gd name="connsiteY5" fmla="*/ 0 h 1655762"/>
              <a:gd name="connsiteX6" fmla="*/ 3909060 w 6858000"/>
              <a:gd name="connsiteY6" fmla="*/ 0 h 1655762"/>
              <a:gd name="connsiteX7" fmla="*/ 4617720 w 6858000"/>
              <a:gd name="connsiteY7" fmla="*/ 0 h 1655762"/>
              <a:gd name="connsiteX8" fmla="*/ 5257800 w 6858000"/>
              <a:gd name="connsiteY8" fmla="*/ 0 h 1655762"/>
              <a:gd name="connsiteX9" fmla="*/ 5760720 w 6858000"/>
              <a:gd name="connsiteY9" fmla="*/ 0 h 1655762"/>
              <a:gd name="connsiteX10" fmla="*/ 6195060 w 6858000"/>
              <a:gd name="connsiteY10" fmla="*/ 0 h 1655762"/>
              <a:gd name="connsiteX11" fmla="*/ 6858000 w 6858000"/>
              <a:gd name="connsiteY11" fmla="*/ 0 h 1655762"/>
              <a:gd name="connsiteX12" fmla="*/ 6858000 w 6858000"/>
              <a:gd name="connsiteY12" fmla="*/ 518805 h 1655762"/>
              <a:gd name="connsiteX13" fmla="*/ 6858000 w 6858000"/>
              <a:gd name="connsiteY13" fmla="*/ 1021053 h 1655762"/>
              <a:gd name="connsiteX14" fmla="*/ 6858000 w 6858000"/>
              <a:gd name="connsiteY14" fmla="*/ 1655762 h 1655762"/>
              <a:gd name="connsiteX15" fmla="*/ 6217920 w 6858000"/>
              <a:gd name="connsiteY15" fmla="*/ 1655762 h 1655762"/>
              <a:gd name="connsiteX16" fmla="*/ 5509260 w 6858000"/>
              <a:gd name="connsiteY16" fmla="*/ 1655762 h 1655762"/>
              <a:gd name="connsiteX17" fmla="*/ 4869180 w 6858000"/>
              <a:gd name="connsiteY17" fmla="*/ 1655762 h 1655762"/>
              <a:gd name="connsiteX18" fmla="*/ 4229100 w 6858000"/>
              <a:gd name="connsiteY18" fmla="*/ 1655762 h 1655762"/>
              <a:gd name="connsiteX19" fmla="*/ 3863340 w 6858000"/>
              <a:gd name="connsiteY19" fmla="*/ 1655762 h 1655762"/>
              <a:gd name="connsiteX20" fmla="*/ 3429000 w 6858000"/>
              <a:gd name="connsiteY20" fmla="*/ 1655762 h 1655762"/>
              <a:gd name="connsiteX21" fmla="*/ 2926080 w 6858000"/>
              <a:gd name="connsiteY21" fmla="*/ 1655762 h 1655762"/>
              <a:gd name="connsiteX22" fmla="*/ 2286000 w 6858000"/>
              <a:gd name="connsiteY22" fmla="*/ 1655762 h 1655762"/>
              <a:gd name="connsiteX23" fmla="*/ 1920240 w 6858000"/>
              <a:gd name="connsiteY23" fmla="*/ 1655762 h 1655762"/>
              <a:gd name="connsiteX24" fmla="*/ 1348740 w 6858000"/>
              <a:gd name="connsiteY24" fmla="*/ 1655762 h 1655762"/>
              <a:gd name="connsiteX25" fmla="*/ 914400 w 6858000"/>
              <a:gd name="connsiteY25" fmla="*/ 1655762 h 1655762"/>
              <a:gd name="connsiteX26" fmla="*/ 0 w 6858000"/>
              <a:gd name="connsiteY26" fmla="*/ 1655762 h 1655762"/>
              <a:gd name="connsiteX27" fmla="*/ 0 w 6858000"/>
              <a:gd name="connsiteY27" fmla="*/ 1087284 h 1655762"/>
              <a:gd name="connsiteX28" fmla="*/ 0 w 6858000"/>
              <a:gd name="connsiteY28" fmla="*/ 585036 h 1655762"/>
              <a:gd name="connsiteX29" fmla="*/ 0 w 6858000"/>
              <a:gd name="connsiteY29" fmla="*/ 0 h 16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858000" h="1655762" fill="none" extrusionOk="0">
                <a:moveTo>
                  <a:pt x="0" y="0"/>
                </a:moveTo>
                <a:cubicBezTo>
                  <a:pt x="137044" y="-39683"/>
                  <a:pt x="431321" y="19626"/>
                  <a:pt x="640080" y="0"/>
                </a:cubicBezTo>
                <a:cubicBezTo>
                  <a:pt x="848839" y="-19626"/>
                  <a:pt x="1011737" y="44611"/>
                  <a:pt x="1211580" y="0"/>
                </a:cubicBezTo>
                <a:cubicBezTo>
                  <a:pt x="1411423" y="-44611"/>
                  <a:pt x="1687308" y="36943"/>
                  <a:pt x="1851660" y="0"/>
                </a:cubicBezTo>
                <a:cubicBezTo>
                  <a:pt x="2016012" y="-36943"/>
                  <a:pt x="2360093" y="75047"/>
                  <a:pt x="2491740" y="0"/>
                </a:cubicBezTo>
                <a:cubicBezTo>
                  <a:pt x="2623387" y="-75047"/>
                  <a:pt x="2854795" y="37001"/>
                  <a:pt x="3200400" y="0"/>
                </a:cubicBezTo>
                <a:cubicBezTo>
                  <a:pt x="3546005" y="-37001"/>
                  <a:pt x="3599289" y="77990"/>
                  <a:pt x="3909060" y="0"/>
                </a:cubicBezTo>
                <a:cubicBezTo>
                  <a:pt x="4218831" y="-77990"/>
                  <a:pt x="4277311" y="17411"/>
                  <a:pt x="4617720" y="0"/>
                </a:cubicBezTo>
                <a:cubicBezTo>
                  <a:pt x="4958129" y="-17411"/>
                  <a:pt x="5128906" y="11905"/>
                  <a:pt x="5257800" y="0"/>
                </a:cubicBezTo>
                <a:cubicBezTo>
                  <a:pt x="5386694" y="-11905"/>
                  <a:pt x="5587354" y="1406"/>
                  <a:pt x="5760720" y="0"/>
                </a:cubicBezTo>
                <a:cubicBezTo>
                  <a:pt x="5934086" y="-1406"/>
                  <a:pt x="6050716" y="37229"/>
                  <a:pt x="6195060" y="0"/>
                </a:cubicBezTo>
                <a:cubicBezTo>
                  <a:pt x="6339404" y="-37229"/>
                  <a:pt x="6724963" y="75442"/>
                  <a:pt x="6858000" y="0"/>
                </a:cubicBezTo>
                <a:cubicBezTo>
                  <a:pt x="6898570" y="140453"/>
                  <a:pt x="6823908" y="384868"/>
                  <a:pt x="6858000" y="518805"/>
                </a:cubicBezTo>
                <a:cubicBezTo>
                  <a:pt x="6892092" y="652743"/>
                  <a:pt x="6807424" y="780056"/>
                  <a:pt x="6858000" y="1021053"/>
                </a:cubicBezTo>
                <a:cubicBezTo>
                  <a:pt x="6908576" y="1262050"/>
                  <a:pt x="6852799" y="1486140"/>
                  <a:pt x="6858000" y="1655762"/>
                </a:cubicBezTo>
                <a:cubicBezTo>
                  <a:pt x="6561505" y="1681896"/>
                  <a:pt x="6475750" y="1611500"/>
                  <a:pt x="6217920" y="1655762"/>
                </a:cubicBezTo>
                <a:cubicBezTo>
                  <a:pt x="5960090" y="1700024"/>
                  <a:pt x="5849755" y="1591172"/>
                  <a:pt x="5509260" y="1655762"/>
                </a:cubicBezTo>
                <a:cubicBezTo>
                  <a:pt x="5168765" y="1720352"/>
                  <a:pt x="5013474" y="1626595"/>
                  <a:pt x="4869180" y="1655762"/>
                </a:cubicBezTo>
                <a:cubicBezTo>
                  <a:pt x="4724886" y="1684929"/>
                  <a:pt x="4475243" y="1635763"/>
                  <a:pt x="4229100" y="1655762"/>
                </a:cubicBezTo>
                <a:cubicBezTo>
                  <a:pt x="3982957" y="1675761"/>
                  <a:pt x="3964120" y="1618468"/>
                  <a:pt x="3863340" y="1655762"/>
                </a:cubicBezTo>
                <a:cubicBezTo>
                  <a:pt x="3762560" y="1693056"/>
                  <a:pt x="3537343" y="1633230"/>
                  <a:pt x="3429000" y="1655762"/>
                </a:cubicBezTo>
                <a:cubicBezTo>
                  <a:pt x="3320657" y="1678294"/>
                  <a:pt x="3157209" y="1653332"/>
                  <a:pt x="2926080" y="1655762"/>
                </a:cubicBezTo>
                <a:cubicBezTo>
                  <a:pt x="2694951" y="1658192"/>
                  <a:pt x="2500212" y="1646142"/>
                  <a:pt x="2286000" y="1655762"/>
                </a:cubicBezTo>
                <a:cubicBezTo>
                  <a:pt x="2071788" y="1665382"/>
                  <a:pt x="2076468" y="1639219"/>
                  <a:pt x="1920240" y="1655762"/>
                </a:cubicBezTo>
                <a:cubicBezTo>
                  <a:pt x="1764012" y="1672305"/>
                  <a:pt x="1468644" y="1641300"/>
                  <a:pt x="1348740" y="1655762"/>
                </a:cubicBezTo>
                <a:cubicBezTo>
                  <a:pt x="1228836" y="1670224"/>
                  <a:pt x="1116079" y="1616236"/>
                  <a:pt x="914400" y="1655762"/>
                </a:cubicBezTo>
                <a:cubicBezTo>
                  <a:pt x="712721" y="1695288"/>
                  <a:pt x="229948" y="1547605"/>
                  <a:pt x="0" y="1655762"/>
                </a:cubicBezTo>
                <a:cubicBezTo>
                  <a:pt x="-58913" y="1377674"/>
                  <a:pt x="8634" y="1288288"/>
                  <a:pt x="0" y="1087284"/>
                </a:cubicBezTo>
                <a:cubicBezTo>
                  <a:pt x="-8634" y="886280"/>
                  <a:pt x="5493" y="790196"/>
                  <a:pt x="0" y="585036"/>
                </a:cubicBezTo>
                <a:cubicBezTo>
                  <a:pt x="-5493" y="379876"/>
                  <a:pt x="52350" y="167000"/>
                  <a:pt x="0" y="0"/>
                </a:cubicBezTo>
                <a:close/>
              </a:path>
              <a:path w="6858000" h="1655762" stroke="0" extrusionOk="0">
                <a:moveTo>
                  <a:pt x="0" y="0"/>
                </a:moveTo>
                <a:cubicBezTo>
                  <a:pt x="317068" y="-70005"/>
                  <a:pt x="418861" y="68301"/>
                  <a:pt x="640080" y="0"/>
                </a:cubicBezTo>
                <a:cubicBezTo>
                  <a:pt x="861299" y="-68301"/>
                  <a:pt x="897850" y="16081"/>
                  <a:pt x="1074420" y="0"/>
                </a:cubicBezTo>
                <a:cubicBezTo>
                  <a:pt x="1250990" y="-16081"/>
                  <a:pt x="1498410" y="46953"/>
                  <a:pt x="1645920" y="0"/>
                </a:cubicBezTo>
                <a:cubicBezTo>
                  <a:pt x="1793430" y="-46953"/>
                  <a:pt x="2072830" y="41128"/>
                  <a:pt x="2286000" y="0"/>
                </a:cubicBezTo>
                <a:cubicBezTo>
                  <a:pt x="2499170" y="-41128"/>
                  <a:pt x="2659903" y="3969"/>
                  <a:pt x="2926080" y="0"/>
                </a:cubicBezTo>
                <a:cubicBezTo>
                  <a:pt x="3192257" y="-3969"/>
                  <a:pt x="3286915" y="60298"/>
                  <a:pt x="3566160" y="0"/>
                </a:cubicBezTo>
                <a:cubicBezTo>
                  <a:pt x="3845405" y="-60298"/>
                  <a:pt x="3908652" y="44966"/>
                  <a:pt x="4000500" y="0"/>
                </a:cubicBezTo>
                <a:cubicBezTo>
                  <a:pt x="4092348" y="-44966"/>
                  <a:pt x="4507208" y="2981"/>
                  <a:pt x="4709160" y="0"/>
                </a:cubicBezTo>
                <a:cubicBezTo>
                  <a:pt x="4911112" y="-2981"/>
                  <a:pt x="4987319" y="44785"/>
                  <a:pt x="5143500" y="0"/>
                </a:cubicBezTo>
                <a:cubicBezTo>
                  <a:pt x="5299681" y="-44785"/>
                  <a:pt x="5389445" y="6357"/>
                  <a:pt x="5509260" y="0"/>
                </a:cubicBezTo>
                <a:cubicBezTo>
                  <a:pt x="5629075" y="-6357"/>
                  <a:pt x="5997039" y="20994"/>
                  <a:pt x="6217920" y="0"/>
                </a:cubicBezTo>
                <a:cubicBezTo>
                  <a:pt x="6438801" y="-20994"/>
                  <a:pt x="6588448" y="11140"/>
                  <a:pt x="6858000" y="0"/>
                </a:cubicBezTo>
                <a:cubicBezTo>
                  <a:pt x="6916465" y="120585"/>
                  <a:pt x="6844007" y="410145"/>
                  <a:pt x="6858000" y="535363"/>
                </a:cubicBezTo>
                <a:cubicBezTo>
                  <a:pt x="6871993" y="660581"/>
                  <a:pt x="6802696" y="892542"/>
                  <a:pt x="6858000" y="1037611"/>
                </a:cubicBezTo>
                <a:cubicBezTo>
                  <a:pt x="6913304" y="1182680"/>
                  <a:pt x="6786083" y="1348433"/>
                  <a:pt x="6858000" y="1655762"/>
                </a:cubicBezTo>
                <a:cubicBezTo>
                  <a:pt x="6626233" y="1718349"/>
                  <a:pt x="6406409" y="1615386"/>
                  <a:pt x="6149340" y="1655762"/>
                </a:cubicBezTo>
                <a:cubicBezTo>
                  <a:pt x="5892271" y="1696138"/>
                  <a:pt x="5751029" y="1648274"/>
                  <a:pt x="5509260" y="1655762"/>
                </a:cubicBezTo>
                <a:cubicBezTo>
                  <a:pt x="5267491" y="1663250"/>
                  <a:pt x="5082930" y="1589084"/>
                  <a:pt x="4937760" y="1655762"/>
                </a:cubicBezTo>
                <a:cubicBezTo>
                  <a:pt x="4792590" y="1722440"/>
                  <a:pt x="4557993" y="1570989"/>
                  <a:pt x="4229100" y="1655762"/>
                </a:cubicBezTo>
                <a:cubicBezTo>
                  <a:pt x="3900207" y="1740535"/>
                  <a:pt x="3881283" y="1627590"/>
                  <a:pt x="3657600" y="1655762"/>
                </a:cubicBezTo>
                <a:cubicBezTo>
                  <a:pt x="3433917" y="1683934"/>
                  <a:pt x="3335620" y="1624312"/>
                  <a:pt x="3017520" y="1655762"/>
                </a:cubicBezTo>
                <a:cubicBezTo>
                  <a:pt x="2699420" y="1687212"/>
                  <a:pt x="2736024" y="1643303"/>
                  <a:pt x="2583180" y="1655762"/>
                </a:cubicBezTo>
                <a:cubicBezTo>
                  <a:pt x="2430336" y="1668221"/>
                  <a:pt x="2355800" y="1613303"/>
                  <a:pt x="2148840" y="1655762"/>
                </a:cubicBezTo>
                <a:cubicBezTo>
                  <a:pt x="1941880" y="1698221"/>
                  <a:pt x="1876955" y="1624107"/>
                  <a:pt x="1783080" y="1655762"/>
                </a:cubicBezTo>
                <a:cubicBezTo>
                  <a:pt x="1689205" y="1687417"/>
                  <a:pt x="1556098" y="1652535"/>
                  <a:pt x="1417320" y="1655762"/>
                </a:cubicBezTo>
                <a:cubicBezTo>
                  <a:pt x="1278542" y="1658989"/>
                  <a:pt x="911917" y="1595586"/>
                  <a:pt x="777240" y="1655762"/>
                </a:cubicBezTo>
                <a:cubicBezTo>
                  <a:pt x="642563" y="1715938"/>
                  <a:pt x="278507" y="1570055"/>
                  <a:pt x="0" y="1655762"/>
                </a:cubicBezTo>
                <a:cubicBezTo>
                  <a:pt x="-10927" y="1534082"/>
                  <a:pt x="60223" y="1320844"/>
                  <a:pt x="0" y="1120399"/>
                </a:cubicBezTo>
                <a:cubicBezTo>
                  <a:pt x="-60223" y="919954"/>
                  <a:pt x="44201" y="704814"/>
                  <a:pt x="0" y="535363"/>
                </a:cubicBezTo>
                <a:cubicBezTo>
                  <a:pt x="-44201" y="365912"/>
                  <a:pt x="2770" y="242379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651196006"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2585" b="1"/>
            </a:lvl1pPr>
            <a:lvl2pPr marL="422039" indent="0" algn="ctr">
              <a:buNone/>
              <a:defRPr sz="1846"/>
            </a:lvl2pPr>
            <a:lvl3pPr marL="844078" indent="0" algn="ctr">
              <a:buNone/>
              <a:defRPr sz="1662"/>
            </a:lvl3pPr>
            <a:lvl4pPr marL="1266117" indent="0" algn="ctr">
              <a:buNone/>
              <a:defRPr sz="1477"/>
            </a:lvl4pPr>
            <a:lvl5pPr marL="1688155" indent="0" algn="ctr">
              <a:buNone/>
              <a:defRPr sz="1477"/>
            </a:lvl5pPr>
            <a:lvl6pPr marL="2110195" indent="0" algn="ctr">
              <a:buNone/>
              <a:defRPr sz="1477"/>
            </a:lvl6pPr>
            <a:lvl7pPr marL="2532233" indent="0" algn="ctr">
              <a:buNone/>
              <a:defRPr sz="1477"/>
            </a:lvl7pPr>
            <a:lvl8pPr marL="2954272" indent="0" algn="ctr">
              <a:buNone/>
              <a:defRPr sz="1477"/>
            </a:lvl8pPr>
            <a:lvl9pPr marL="3376311" indent="0" algn="ctr">
              <a:buNone/>
              <a:defRPr sz="1477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grpSp>
        <p:nvGrpSpPr>
          <p:cNvPr id="14" name="Csoportba foglalás 13">
            <a:extLst>
              <a:ext uri="{FF2B5EF4-FFF2-40B4-BE49-F238E27FC236}">
                <a16:creationId xmlns:a16="http://schemas.microsoft.com/office/drawing/2014/main" id="{871A4B5F-ADC2-45FF-AF6B-93E090DFA5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296063"/>
            <a:ext cx="1647504" cy="561935"/>
            <a:chOff x="3440292" y="5215990"/>
            <a:chExt cx="3782095" cy="1290015"/>
          </a:xfrm>
        </p:grpSpPr>
        <p:sp>
          <p:nvSpPr>
            <p:cNvPr id="15" name="Nyíl: ötszög 14">
              <a:extLst>
                <a:ext uri="{FF2B5EF4-FFF2-40B4-BE49-F238E27FC236}">
                  <a16:creationId xmlns:a16="http://schemas.microsoft.com/office/drawing/2014/main" id="{8DB570CE-5A00-4776-BDBB-FE99148F10D6}"/>
                </a:ext>
              </a:extLst>
            </p:cNvPr>
            <p:cNvSpPr/>
            <p:nvPr/>
          </p:nvSpPr>
          <p:spPr>
            <a:xfrm rot="21431896">
              <a:off x="3467576" y="6088465"/>
              <a:ext cx="2292557" cy="402496"/>
            </a:xfrm>
            <a:prstGeom prst="homePlate">
              <a:avLst>
                <a:gd name="adj" fmla="val 30542"/>
              </a:avLst>
            </a:pr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Talaj termőképesség</a:t>
              </a:r>
            </a:p>
          </p:txBody>
        </p:sp>
        <p:sp>
          <p:nvSpPr>
            <p:cNvPr id="16" name="Nyíl: ötszög 15">
              <a:extLst>
                <a:ext uri="{FF2B5EF4-FFF2-40B4-BE49-F238E27FC236}">
                  <a16:creationId xmlns:a16="http://schemas.microsoft.com/office/drawing/2014/main" id="{296522C2-7521-4D11-B147-44CA99967CBD}"/>
                </a:ext>
              </a:extLst>
            </p:cNvPr>
            <p:cNvSpPr/>
            <p:nvPr/>
          </p:nvSpPr>
          <p:spPr>
            <a:xfrm rot="21431896">
              <a:off x="3453680" y="5689445"/>
              <a:ext cx="2539477" cy="402496"/>
            </a:xfrm>
            <a:prstGeom prst="homePlate">
              <a:avLst>
                <a:gd name="adj" fmla="val 37029"/>
              </a:avLst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Növény termésbiztonság</a:t>
              </a:r>
            </a:p>
          </p:txBody>
        </p:sp>
        <p:sp>
          <p:nvSpPr>
            <p:cNvPr id="17" name="Nyíl: ötszög 16">
              <a:extLst>
                <a:ext uri="{FF2B5EF4-FFF2-40B4-BE49-F238E27FC236}">
                  <a16:creationId xmlns:a16="http://schemas.microsoft.com/office/drawing/2014/main" id="{42D6A135-0299-440C-9921-5F0439739E3F}"/>
                </a:ext>
              </a:extLst>
            </p:cNvPr>
            <p:cNvSpPr/>
            <p:nvPr/>
          </p:nvSpPr>
          <p:spPr>
            <a:xfrm rot="21431896">
              <a:off x="3440292" y="5288429"/>
              <a:ext cx="2810812" cy="402496"/>
            </a:xfrm>
            <a:prstGeom prst="homePlate">
              <a:avLst>
                <a:gd name="adj" fmla="val 33414"/>
              </a:avLst>
            </a:prstGeom>
            <a:solidFill>
              <a:srgbClr val="013E7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Gazdaság jövedelmezőség</a:t>
              </a:r>
            </a:p>
          </p:txBody>
        </p:sp>
        <p:sp>
          <p:nvSpPr>
            <p:cNvPr id="18" name="Nyíl: felfelé mutató 17">
              <a:extLst>
                <a:ext uri="{FF2B5EF4-FFF2-40B4-BE49-F238E27FC236}">
                  <a16:creationId xmlns:a16="http://schemas.microsoft.com/office/drawing/2014/main" id="{BA1417D3-3867-4729-B96E-E6666C4D22F5}"/>
                </a:ext>
              </a:extLst>
            </p:cNvPr>
            <p:cNvSpPr/>
            <p:nvPr/>
          </p:nvSpPr>
          <p:spPr>
            <a:xfrm>
              <a:off x="5676050" y="5215990"/>
              <a:ext cx="1546337" cy="1290015"/>
            </a:xfrm>
            <a:prstGeom prst="upArrow">
              <a:avLst>
                <a:gd name="adj1" fmla="val 18855"/>
                <a:gd name="adj2" fmla="val 94885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hu-HU" sz="400" b="1" dirty="0">
                  <a:latin typeface="Arial" panose="020B0604020202020204" pitchFamily="34" charset="0"/>
                  <a:cs typeface="Arial" panose="020B0604020202020204" pitchFamily="34" charset="0"/>
                </a:rPr>
                <a:t>SIKER</a:t>
              </a:r>
              <a:endParaRPr lang="hu-HU" sz="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212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4B69DA9F-0595-AE4E-9ACA-E46E6E001484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2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D5DC1828-9D04-C340-9B09-8D818E90F0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167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4B69DA9F-0595-AE4E-9ACA-E46E6E001484}" type="datetimeFigureOut">
              <a:rPr lang="hu-HU" smtClean="0"/>
              <a:t>2020. 01. 31.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2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D5DC1828-9D04-C340-9B09-8D818E90F0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51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E3D8FDD0-ABFE-47E7-8342-EBCEDF42D2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296063"/>
            <a:ext cx="1647504" cy="561935"/>
            <a:chOff x="3440292" y="5215990"/>
            <a:chExt cx="3782095" cy="1290015"/>
          </a:xfrm>
        </p:grpSpPr>
        <p:sp>
          <p:nvSpPr>
            <p:cNvPr id="5" name="Nyíl: ötszög 4">
              <a:extLst>
                <a:ext uri="{FF2B5EF4-FFF2-40B4-BE49-F238E27FC236}">
                  <a16:creationId xmlns:a16="http://schemas.microsoft.com/office/drawing/2014/main" id="{088E2D4E-0F53-46D6-B2D3-3BFD43AE6D2E}"/>
                </a:ext>
              </a:extLst>
            </p:cNvPr>
            <p:cNvSpPr/>
            <p:nvPr/>
          </p:nvSpPr>
          <p:spPr>
            <a:xfrm rot="21431896">
              <a:off x="3467576" y="6088465"/>
              <a:ext cx="2292557" cy="402496"/>
            </a:xfrm>
            <a:prstGeom prst="homePlate">
              <a:avLst>
                <a:gd name="adj" fmla="val 30542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Talaj termőképesség</a:t>
              </a:r>
            </a:p>
          </p:txBody>
        </p:sp>
        <p:sp>
          <p:nvSpPr>
            <p:cNvPr id="6" name="Nyíl: ötszög 5">
              <a:extLst>
                <a:ext uri="{FF2B5EF4-FFF2-40B4-BE49-F238E27FC236}">
                  <a16:creationId xmlns:a16="http://schemas.microsoft.com/office/drawing/2014/main" id="{F159F48D-666F-4027-B7B8-BCEBC6831114}"/>
                </a:ext>
              </a:extLst>
            </p:cNvPr>
            <p:cNvSpPr/>
            <p:nvPr/>
          </p:nvSpPr>
          <p:spPr>
            <a:xfrm rot="21431896">
              <a:off x="3453680" y="5689445"/>
              <a:ext cx="2539477" cy="402496"/>
            </a:xfrm>
            <a:prstGeom prst="homePlate">
              <a:avLst>
                <a:gd name="adj" fmla="val 37029"/>
              </a:avLst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Növény termésbiztonság</a:t>
              </a:r>
            </a:p>
          </p:txBody>
        </p:sp>
        <p:sp>
          <p:nvSpPr>
            <p:cNvPr id="7" name="Nyíl: ötszög 6">
              <a:extLst>
                <a:ext uri="{FF2B5EF4-FFF2-40B4-BE49-F238E27FC236}">
                  <a16:creationId xmlns:a16="http://schemas.microsoft.com/office/drawing/2014/main" id="{CE53204D-5718-472C-9961-B8CF8A934A2D}"/>
                </a:ext>
              </a:extLst>
            </p:cNvPr>
            <p:cNvSpPr/>
            <p:nvPr/>
          </p:nvSpPr>
          <p:spPr>
            <a:xfrm rot="21431896">
              <a:off x="3440292" y="5288429"/>
              <a:ext cx="2810812" cy="402496"/>
            </a:xfrm>
            <a:prstGeom prst="homePlate">
              <a:avLst>
                <a:gd name="adj" fmla="val 33414"/>
              </a:avLst>
            </a:prstGeom>
            <a:solidFill>
              <a:srgbClr val="013E7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Gazdaság jövedelmezőség</a:t>
              </a:r>
            </a:p>
          </p:txBody>
        </p:sp>
        <p:sp>
          <p:nvSpPr>
            <p:cNvPr id="8" name="Nyíl: felfelé mutató 7">
              <a:extLst>
                <a:ext uri="{FF2B5EF4-FFF2-40B4-BE49-F238E27FC236}">
                  <a16:creationId xmlns:a16="http://schemas.microsoft.com/office/drawing/2014/main" id="{CDD2341F-E281-4A31-A8B5-00E0891D2124}"/>
                </a:ext>
              </a:extLst>
            </p:cNvPr>
            <p:cNvSpPr/>
            <p:nvPr/>
          </p:nvSpPr>
          <p:spPr>
            <a:xfrm>
              <a:off x="5676050" y="5215990"/>
              <a:ext cx="1546337" cy="1290015"/>
            </a:xfrm>
            <a:prstGeom prst="upArrow">
              <a:avLst>
                <a:gd name="adj1" fmla="val 18855"/>
                <a:gd name="adj2" fmla="val 94885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hu-HU" sz="400" b="1" dirty="0">
                  <a:latin typeface="Arial" panose="020B0604020202020204" pitchFamily="34" charset="0"/>
                  <a:cs typeface="Arial" panose="020B0604020202020204" pitchFamily="34" charset="0"/>
                </a:rPr>
                <a:t>SIKER</a:t>
              </a:r>
              <a:endParaRPr lang="hu-HU" sz="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33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333519"/>
            <a:ext cx="7886700" cy="2852737"/>
          </a:xfrm>
        </p:spPr>
        <p:txBody>
          <a:bodyPr anchor="ctr"/>
          <a:lstStyle>
            <a:lvl1pPr>
              <a:defRPr sz="553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4589472"/>
            <a:ext cx="7886700" cy="1500187"/>
          </a:xfrm>
        </p:spPr>
        <p:txBody>
          <a:bodyPr anchor="ctr"/>
          <a:lstStyle>
            <a:lvl1pPr marL="0" indent="0" algn="ctr">
              <a:buNone/>
              <a:defRPr sz="2215" u="none">
                <a:solidFill>
                  <a:schemeClr val="bg1"/>
                </a:solidFill>
              </a:defRPr>
            </a:lvl1pPr>
            <a:lvl2pPr marL="422039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78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1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5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19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3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72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1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14518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43" y="1204016"/>
            <a:ext cx="8047881" cy="69713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114549"/>
            <a:ext cx="3886200" cy="40624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14549"/>
            <a:ext cx="3886200" cy="406241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6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00141"/>
            <a:ext cx="7886700" cy="69124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914525"/>
            <a:ext cx="3868340" cy="590550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39" indent="0">
              <a:buNone/>
              <a:defRPr sz="1846" b="1"/>
            </a:lvl2pPr>
            <a:lvl3pPr marL="844078" indent="0">
              <a:buNone/>
              <a:defRPr sz="1662" b="1"/>
            </a:lvl3pPr>
            <a:lvl4pPr marL="1266117" indent="0">
              <a:buNone/>
              <a:defRPr sz="1477" b="1"/>
            </a:lvl4pPr>
            <a:lvl5pPr marL="1688155" indent="0">
              <a:buNone/>
              <a:defRPr sz="1477" b="1"/>
            </a:lvl5pPr>
            <a:lvl6pPr marL="2110195" indent="0">
              <a:buNone/>
              <a:defRPr sz="1477" b="1"/>
            </a:lvl6pPr>
            <a:lvl7pPr marL="2532233" indent="0">
              <a:buNone/>
              <a:defRPr sz="1477" b="1"/>
            </a:lvl7pPr>
            <a:lvl8pPr marL="2954272" indent="0">
              <a:buNone/>
              <a:defRPr sz="1477" b="1"/>
            </a:lvl8pPr>
            <a:lvl9pPr marL="3376311" indent="0">
              <a:buNone/>
              <a:defRPr sz="1477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28907"/>
            <a:ext cx="3868340" cy="3460755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914523"/>
            <a:ext cx="3887391" cy="590551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39" indent="0">
              <a:buNone/>
              <a:defRPr sz="1846" b="1"/>
            </a:lvl2pPr>
            <a:lvl3pPr marL="844078" indent="0">
              <a:buNone/>
              <a:defRPr sz="1662" b="1"/>
            </a:lvl3pPr>
            <a:lvl4pPr marL="1266117" indent="0">
              <a:buNone/>
              <a:defRPr sz="1477" b="1"/>
            </a:lvl4pPr>
            <a:lvl5pPr marL="1688155" indent="0">
              <a:buNone/>
              <a:defRPr sz="1477" b="1"/>
            </a:lvl5pPr>
            <a:lvl6pPr marL="2110195" indent="0">
              <a:buNone/>
              <a:defRPr sz="1477" b="1"/>
            </a:lvl6pPr>
            <a:lvl7pPr marL="2532233" indent="0">
              <a:buNone/>
              <a:defRPr sz="1477" b="1"/>
            </a:lvl7pPr>
            <a:lvl8pPr marL="2954272" indent="0">
              <a:buNone/>
              <a:defRPr sz="1477" b="1"/>
            </a:lvl8pPr>
            <a:lvl9pPr marL="3376311" indent="0">
              <a:buNone/>
              <a:defRPr sz="1477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728905"/>
            <a:ext cx="3887391" cy="346075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2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44" y="1204016"/>
            <a:ext cx="8057406" cy="697135"/>
          </a:xfrm>
        </p:spPr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A7630902-8C70-4C8C-9BD5-A8B0866B4E7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296063"/>
            <a:ext cx="1647504" cy="561935"/>
            <a:chOff x="3440292" y="5215990"/>
            <a:chExt cx="3782095" cy="1290015"/>
          </a:xfrm>
        </p:grpSpPr>
        <p:sp>
          <p:nvSpPr>
            <p:cNvPr id="7" name="Nyíl: ötszög 6">
              <a:extLst>
                <a:ext uri="{FF2B5EF4-FFF2-40B4-BE49-F238E27FC236}">
                  <a16:creationId xmlns:a16="http://schemas.microsoft.com/office/drawing/2014/main" id="{D9224808-E51D-4A9C-B1C0-4F09F7A4FD4F}"/>
                </a:ext>
              </a:extLst>
            </p:cNvPr>
            <p:cNvSpPr/>
            <p:nvPr/>
          </p:nvSpPr>
          <p:spPr>
            <a:xfrm rot="21431896">
              <a:off x="3467576" y="6088465"/>
              <a:ext cx="2292557" cy="402496"/>
            </a:xfrm>
            <a:prstGeom prst="homePlate">
              <a:avLst>
                <a:gd name="adj" fmla="val 30542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Talaj termőképesség</a:t>
              </a:r>
            </a:p>
          </p:txBody>
        </p:sp>
        <p:sp>
          <p:nvSpPr>
            <p:cNvPr id="8" name="Nyíl: ötszög 7">
              <a:extLst>
                <a:ext uri="{FF2B5EF4-FFF2-40B4-BE49-F238E27FC236}">
                  <a16:creationId xmlns:a16="http://schemas.microsoft.com/office/drawing/2014/main" id="{725CBE97-F17C-4CD2-87C9-EC3DA6D943AB}"/>
                </a:ext>
              </a:extLst>
            </p:cNvPr>
            <p:cNvSpPr/>
            <p:nvPr/>
          </p:nvSpPr>
          <p:spPr>
            <a:xfrm rot="21431896">
              <a:off x="3453680" y="5689445"/>
              <a:ext cx="2539477" cy="402496"/>
            </a:xfrm>
            <a:prstGeom prst="homePlate">
              <a:avLst>
                <a:gd name="adj" fmla="val 37029"/>
              </a:avLst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Növény termésbiztonság</a:t>
              </a:r>
            </a:p>
          </p:txBody>
        </p:sp>
        <p:sp>
          <p:nvSpPr>
            <p:cNvPr id="9" name="Nyíl: ötszög 8">
              <a:extLst>
                <a:ext uri="{FF2B5EF4-FFF2-40B4-BE49-F238E27FC236}">
                  <a16:creationId xmlns:a16="http://schemas.microsoft.com/office/drawing/2014/main" id="{42E76A0A-0AAB-46E5-9996-894968B84704}"/>
                </a:ext>
              </a:extLst>
            </p:cNvPr>
            <p:cNvSpPr/>
            <p:nvPr/>
          </p:nvSpPr>
          <p:spPr>
            <a:xfrm rot="21431896">
              <a:off x="3440292" y="5288429"/>
              <a:ext cx="2810812" cy="402496"/>
            </a:xfrm>
            <a:prstGeom prst="homePlate">
              <a:avLst>
                <a:gd name="adj" fmla="val 33414"/>
              </a:avLst>
            </a:prstGeom>
            <a:solidFill>
              <a:srgbClr val="013E7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Gazdaság jövedelmezőség</a:t>
              </a:r>
            </a:p>
          </p:txBody>
        </p:sp>
        <p:sp>
          <p:nvSpPr>
            <p:cNvPr id="10" name="Nyíl: felfelé mutató 9">
              <a:extLst>
                <a:ext uri="{FF2B5EF4-FFF2-40B4-BE49-F238E27FC236}">
                  <a16:creationId xmlns:a16="http://schemas.microsoft.com/office/drawing/2014/main" id="{AC4437DC-F2B3-4BB0-9FB4-A56B113E11F7}"/>
                </a:ext>
              </a:extLst>
            </p:cNvPr>
            <p:cNvSpPr/>
            <p:nvPr/>
          </p:nvSpPr>
          <p:spPr>
            <a:xfrm>
              <a:off x="5676050" y="5215990"/>
              <a:ext cx="1546337" cy="1290015"/>
            </a:xfrm>
            <a:prstGeom prst="upArrow">
              <a:avLst>
                <a:gd name="adj1" fmla="val 18855"/>
                <a:gd name="adj2" fmla="val 94885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hu-HU" sz="400" b="1" dirty="0">
                  <a:latin typeface="Arial" panose="020B0604020202020204" pitchFamily="34" charset="0"/>
                  <a:cs typeface="Arial" panose="020B0604020202020204" pitchFamily="34" charset="0"/>
                </a:rPr>
                <a:t>SIKER</a:t>
              </a:r>
              <a:endParaRPr lang="hu-HU" sz="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95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67354B19-D88E-4A09-93A1-14444F883F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6296063"/>
            <a:ext cx="1647504" cy="561935"/>
            <a:chOff x="3440292" y="5215990"/>
            <a:chExt cx="3782095" cy="1290015"/>
          </a:xfrm>
        </p:grpSpPr>
        <p:sp>
          <p:nvSpPr>
            <p:cNvPr id="6" name="Nyíl: ötszög 5">
              <a:extLst>
                <a:ext uri="{FF2B5EF4-FFF2-40B4-BE49-F238E27FC236}">
                  <a16:creationId xmlns:a16="http://schemas.microsoft.com/office/drawing/2014/main" id="{2FAD1228-C182-4D5C-A936-693390DA01A0}"/>
                </a:ext>
              </a:extLst>
            </p:cNvPr>
            <p:cNvSpPr/>
            <p:nvPr/>
          </p:nvSpPr>
          <p:spPr>
            <a:xfrm rot="21431896">
              <a:off x="3467576" y="6088465"/>
              <a:ext cx="2292557" cy="402496"/>
            </a:xfrm>
            <a:prstGeom prst="homePlate">
              <a:avLst>
                <a:gd name="adj" fmla="val 30542"/>
              </a:avLst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Talaj termőképesség</a:t>
              </a:r>
            </a:p>
          </p:txBody>
        </p:sp>
        <p:sp>
          <p:nvSpPr>
            <p:cNvPr id="7" name="Nyíl: ötszög 6">
              <a:extLst>
                <a:ext uri="{FF2B5EF4-FFF2-40B4-BE49-F238E27FC236}">
                  <a16:creationId xmlns:a16="http://schemas.microsoft.com/office/drawing/2014/main" id="{51568EE9-0F6A-49B1-BB00-E064E4AFE60F}"/>
                </a:ext>
              </a:extLst>
            </p:cNvPr>
            <p:cNvSpPr/>
            <p:nvPr/>
          </p:nvSpPr>
          <p:spPr>
            <a:xfrm rot="21431896">
              <a:off x="3453680" y="5689445"/>
              <a:ext cx="2539477" cy="402496"/>
            </a:xfrm>
            <a:prstGeom prst="homePlate">
              <a:avLst>
                <a:gd name="adj" fmla="val 37029"/>
              </a:avLst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Növény termésbiztonság</a:t>
              </a:r>
            </a:p>
          </p:txBody>
        </p:sp>
        <p:sp>
          <p:nvSpPr>
            <p:cNvPr id="8" name="Nyíl: ötszög 7">
              <a:extLst>
                <a:ext uri="{FF2B5EF4-FFF2-40B4-BE49-F238E27FC236}">
                  <a16:creationId xmlns:a16="http://schemas.microsoft.com/office/drawing/2014/main" id="{50C3743B-F9D8-424A-9151-C1ECD9AADABB}"/>
                </a:ext>
              </a:extLst>
            </p:cNvPr>
            <p:cNvSpPr/>
            <p:nvPr/>
          </p:nvSpPr>
          <p:spPr>
            <a:xfrm rot="21431896">
              <a:off x="3440292" y="5288429"/>
              <a:ext cx="2810812" cy="402496"/>
            </a:xfrm>
            <a:prstGeom prst="homePlate">
              <a:avLst>
                <a:gd name="adj" fmla="val 33414"/>
              </a:avLst>
            </a:prstGeom>
            <a:solidFill>
              <a:srgbClr val="013E7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500" b="1" dirty="0">
                  <a:latin typeface="Arial" panose="020B0604020202020204" pitchFamily="34" charset="0"/>
                  <a:cs typeface="Arial" panose="020B0604020202020204" pitchFamily="34" charset="0"/>
                </a:rPr>
                <a:t>Gazdaság jövedelmezőség</a:t>
              </a:r>
            </a:p>
          </p:txBody>
        </p:sp>
        <p:sp>
          <p:nvSpPr>
            <p:cNvPr id="9" name="Nyíl: felfelé mutató 8">
              <a:extLst>
                <a:ext uri="{FF2B5EF4-FFF2-40B4-BE49-F238E27FC236}">
                  <a16:creationId xmlns:a16="http://schemas.microsoft.com/office/drawing/2014/main" id="{72209FEB-FFC5-4008-8B8E-93BA20105B82}"/>
                </a:ext>
              </a:extLst>
            </p:cNvPr>
            <p:cNvSpPr/>
            <p:nvPr/>
          </p:nvSpPr>
          <p:spPr>
            <a:xfrm>
              <a:off x="5676050" y="5215990"/>
              <a:ext cx="1546337" cy="1290015"/>
            </a:xfrm>
            <a:prstGeom prst="upArrow">
              <a:avLst>
                <a:gd name="adj1" fmla="val 18855"/>
                <a:gd name="adj2" fmla="val 94885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t"/>
            <a:lstStyle/>
            <a:p>
              <a:pPr algn="ctr"/>
              <a:r>
                <a:rPr lang="hu-HU" sz="400" b="1" dirty="0">
                  <a:latin typeface="Arial" panose="020B0604020202020204" pitchFamily="34" charset="0"/>
                  <a:cs typeface="Arial" panose="020B0604020202020204" pitchFamily="34" charset="0"/>
                </a:rPr>
                <a:t>SIKER</a:t>
              </a:r>
              <a:endParaRPr lang="hu-HU" sz="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21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1289275"/>
            <a:ext cx="2949178" cy="129392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0769" y="1253764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696592"/>
            <a:ext cx="2949178" cy="3430797"/>
          </a:xfrm>
        </p:spPr>
        <p:txBody>
          <a:bodyPr/>
          <a:lstStyle>
            <a:lvl1pPr marL="0" indent="0">
              <a:buNone/>
              <a:defRPr sz="1477"/>
            </a:lvl1pPr>
            <a:lvl2pPr marL="422039" indent="0">
              <a:buNone/>
              <a:defRPr sz="1292"/>
            </a:lvl2pPr>
            <a:lvl3pPr marL="844078" indent="0">
              <a:buNone/>
              <a:defRPr sz="1108"/>
            </a:lvl3pPr>
            <a:lvl4pPr marL="1266117" indent="0">
              <a:buNone/>
              <a:defRPr sz="923"/>
            </a:lvl4pPr>
            <a:lvl5pPr marL="1688155" indent="0">
              <a:buNone/>
              <a:defRPr sz="923"/>
            </a:lvl5pPr>
            <a:lvl6pPr marL="2110195" indent="0">
              <a:buNone/>
              <a:defRPr sz="923"/>
            </a:lvl6pPr>
            <a:lvl7pPr marL="2532233" indent="0">
              <a:buNone/>
              <a:defRPr sz="923"/>
            </a:lvl7pPr>
            <a:lvl8pPr marL="2954272" indent="0">
              <a:buNone/>
              <a:defRPr sz="923"/>
            </a:lvl8pPr>
            <a:lvl9pPr marL="3376311" indent="0">
              <a:buNone/>
              <a:defRPr sz="923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8266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1154097"/>
            <a:ext cx="2949178" cy="1249532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33663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39" indent="0">
              <a:buNone/>
              <a:defRPr sz="2585"/>
            </a:lvl2pPr>
            <a:lvl3pPr marL="844078" indent="0">
              <a:buNone/>
              <a:defRPr sz="2215"/>
            </a:lvl3pPr>
            <a:lvl4pPr marL="1266117" indent="0">
              <a:buNone/>
              <a:defRPr sz="1846"/>
            </a:lvl4pPr>
            <a:lvl5pPr marL="1688155" indent="0">
              <a:buNone/>
              <a:defRPr sz="1846"/>
            </a:lvl5pPr>
            <a:lvl6pPr marL="2110195" indent="0">
              <a:buNone/>
              <a:defRPr sz="1846"/>
            </a:lvl6pPr>
            <a:lvl7pPr marL="2532233" indent="0">
              <a:buNone/>
              <a:defRPr sz="1846"/>
            </a:lvl7pPr>
            <a:lvl8pPr marL="2954272" indent="0">
              <a:buNone/>
              <a:defRPr sz="1846"/>
            </a:lvl8pPr>
            <a:lvl9pPr marL="3376311" indent="0">
              <a:buNone/>
              <a:defRPr sz="1846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2554663"/>
            <a:ext cx="2949178" cy="3660553"/>
          </a:xfrm>
        </p:spPr>
        <p:txBody>
          <a:bodyPr/>
          <a:lstStyle>
            <a:lvl1pPr marL="0" indent="0">
              <a:buNone/>
              <a:defRPr sz="1477"/>
            </a:lvl1pPr>
            <a:lvl2pPr marL="422039" indent="0">
              <a:buNone/>
              <a:defRPr sz="1292"/>
            </a:lvl2pPr>
            <a:lvl3pPr marL="844078" indent="0">
              <a:buNone/>
              <a:defRPr sz="1108"/>
            </a:lvl3pPr>
            <a:lvl4pPr marL="1266117" indent="0">
              <a:buNone/>
              <a:defRPr sz="923"/>
            </a:lvl4pPr>
            <a:lvl5pPr marL="1688155" indent="0">
              <a:buNone/>
              <a:defRPr sz="923"/>
            </a:lvl5pPr>
            <a:lvl6pPr marL="2110195" indent="0">
              <a:buNone/>
              <a:defRPr sz="923"/>
            </a:lvl6pPr>
            <a:lvl7pPr marL="2532233" indent="0">
              <a:buNone/>
              <a:defRPr sz="923"/>
            </a:lvl7pPr>
            <a:lvl8pPr marL="2954272" indent="0">
              <a:buNone/>
              <a:defRPr sz="923"/>
            </a:lvl8pPr>
            <a:lvl9pPr marL="3376311" indent="0">
              <a:buNone/>
              <a:defRPr sz="923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89539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ű, kültéri, mező, állás látható&#10;&#10;Automatikusan generált leírás">
            <a:extLst>
              <a:ext uri="{FF2B5EF4-FFF2-40B4-BE49-F238E27FC236}">
                <a16:creationId xmlns:a16="http://schemas.microsoft.com/office/drawing/2014/main" id="{333C31C6-26A0-460F-8FA2-3E533F84D61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996"/>
            <a:ext cx="9217152" cy="685891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344" y="1204016"/>
            <a:ext cx="7962158" cy="697135"/>
          </a:xfrm>
          <a:custGeom>
            <a:avLst/>
            <a:gdLst>
              <a:gd name="connsiteX0" fmla="*/ 0 w 7962158"/>
              <a:gd name="connsiteY0" fmla="*/ 0 h 697135"/>
              <a:gd name="connsiteX1" fmla="*/ 727969 w 7962158"/>
              <a:gd name="connsiteY1" fmla="*/ 0 h 697135"/>
              <a:gd name="connsiteX2" fmla="*/ 1057830 w 7962158"/>
              <a:gd name="connsiteY2" fmla="*/ 0 h 697135"/>
              <a:gd name="connsiteX3" fmla="*/ 1467312 w 7962158"/>
              <a:gd name="connsiteY3" fmla="*/ 0 h 697135"/>
              <a:gd name="connsiteX4" fmla="*/ 2115659 w 7962158"/>
              <a:gd name="connsiteY4" fmla="*/ 0 h 697135"/>
              <a:gd name="connsiteX5" fmla="*/ 2525142 w 7962158"/>
              <a:gd name="connsiteY5" fmla="*/ 0 h 697135"/>
              <a:gd name="connsiteX6" fmla="*/ 2855002 w 7962158"/>
              <a:gd name="connsiteY6" fmla="*/ 0 h 697135"/>
              <a:gd name="connsiteX7" fmla="*/ 3264485 w 7962158"/>
              <a:gd name="connsiteY7" fmla="*/ 0 h 697135"/>
              <a:gd name="connsiteX8" fmla="*/ 3753589 w 7962158"/>
              <a:gd name="connsiteY8" fmla="*/ 0 h 697135"/>
              <a:gd name="connsiteX9" fmla="*/ 4481558 w 7962158"/>
              <a:gd name="connsiteY9" fmla="*/ 0 h 697135"/>
              <a:gd name="connsiteX10" fmla="*/ 4970661 w 7962158"/>
              <a:gd name="connsiteY10" fmla="*/ 0 h 697135"/>
              <a:gd name="connsiteX11" fmla="*/ 5459765 w 7962158"/>
              <a:gd name="connsiteY11" fmla="*/ 0 h 697135"/>
              <a:gd name="connsiteX12" fmla="*/ 5948869 w 7962158"/>
              <a:gd name="connsiteY12" fmla="*/ 0 h 697135"/>
              <a:gd name="connsiteX13" fmla="*/ 6358352 w 7962158"/>
              <a:gd name="connsiteY13" fmla="*/ 0 h 697135"/>
              <a:gd name="connsiteX14" fmla="*/ 7006699 w 7962158"/>
              <a:gd name="connsiteY14" fmla="*/ 0 h 697135"/>
              <a:gd name="connsiteX15" fmla="*/ 7416181 w 7962158"/>
              <a:gd name="connsiteY15" fmla="*/ 0 h 697135"/>
              <a:gd name="connsiteX16" fmla="*/ 7962158 w 7962158"/>
              <a:gd name="connsiteY16" fmla="*/ 0 h 697135"/>
              <a:gd name="connsiteX17" fmla="*/ 7962158 w 7962158"/>
              <a:gd name="connsiteY17" fmla="*/ 341596 h 697135"/>
              <a:gd name="connsiteX18" fmla="*/ 7962158 w 7962158"/>
              <a:gd name="connsiteY18" fmla="*/ 697135 h 697135"/>
              <a:gd name="connsiteX19" fmla="*/ 7313811 w 7962158"/>
              <a:gd name="connsiteY19" fmla="*/ 697135 h 697135"/>
              <a:gd name="connsiteX20" fmla="*/ 6983950 w 7962158"/>
              <a:gd name="connsiteY20" fmla="*/ 697135 h 697135"/>
              <a:gd name="connsiteX21" fmla="*/ 6654089 w 7962158"/>
              <a:gd name="connsiteY21" fmla="*/ 697135 h 697135"/>
              <a:gd name="connsiteX22" fmla="*/ 6164985 w 7962158"/>
              <a:gd name="connsiteY22" fmla="*/ 697135 h 697135"/>
              <a:gd name="connsiteX23" fmla="*/ 5675881 w 7962158"/>
              <a:gd name="connsiteY23" fmla="*/ 697135 h 697135"/>
              <a:gd name="connsiteX24" fmla="*/ 5266399 w 7962158"/>
              <a:gd name="connsiteY24" fmla="*/ 697135 h 697135"/>
              <a:gd name="connsiteX25" fmla="*/ 4618052 w 7962158"/>
              <a:gd name="connsiteY25" fmla="*/ 697135 h 697135"/>
              <a:gd name="connsiteX26" fmla="*/ 4049326 w 7962158"/>
              <a:gd name="connsiteY26" fmla="*/ 697135 h 697135"/>
              <a:gd name="connsiteX27" fmla="*/ 3321357 w 7962158"/>
              <a:gd name="connsiteY27" fmla="*/ 697135 h 697135"/>
              <a:gd name="connsiteX28" fmla="*/ 2673010 w 7962158"/>
              <a:gd name="connsiteY28" fmla="*/ 697135 h 697135"/>
              <a:gd name="connsiteX29" fmla="*/ 2024663 w 7962158"/>
              <a:gd name="connsiteY29" fmla="*/ 697135 h 697135"/>
              <a:gd name="connsiteX30" fmla="*/ 1376316 w 7962158"/>
              <a:gd name="connsiteY30" fmla="*/ 697135 h 697135"/>
              <a:gd name="connsiteX31" fmla="*/ 807590 w 7962158"/>
              <a:gd name="connsiteY31" fmla="*/ 697135 h 697135"/>
              <a:gd name="connsiteX32" fmla="*/ 0 w 7962158"/>
              <a:gd name="connsiteY32" fmla="*/ 697135 h 697135"/>
              <a:gd name="connsiteX33" fmla="*/ 0 w 7962158"/>
              <a:gd name="connsiteY33" fmla="*/ 341596 h 697135"/>
              <a:gd name="connsiteX34" fmla="*/ 0 w 7962158"/>
              <a:gd name="connsiteY34" fmla="*/ 0 h 69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62158" h="697135" fill="none" extrusionOk="0">
                <a:moveTo>
                  <a:pt x="0" y="0"/>
                </a:moveTo>
                <a:cubicBezTo>
                  <a:pt x="207582" y="-83699"/>
                  <a:pt x="502807" y="43459"/>
                  <a:pt x="727969" y="0"/>
                </a:cubicBezTo>
                <a:cubicBezTo>
                  <a:pt x="953131" y="-43459"/>
                  <a:pt x="972740" y="3949"/>
                  <a:pt x="1057830" y="0"/>
                </a:cubicBezTo>
                <a:cubicBezTo>
                  <a:pt x="1142920" y="-3949"/>
                  <a:pt x="1337230" y="23233"/>
                  <a:pt x="1467312" y="0"/>
                </a:cubicBezTo>
                <a:cubicBezTo>
                  <a:pt x="1597394" y="-23233"/>
                  <a:pt x="1854503" y="44750"/>
                  <a:pt x="2115659" y="0"/>
                </a:cubicBezTo>
                <a:cubicBezTo>
                  <a:pt x="2376815" y="-44750"/>
                  <a:pt x="2349666" y="8978"/>
                  <a:pt x="2525142" y="0"/>
                </a:cubicBezTo>
                <a:cubicBezTo>
                  <a:pt x="2700618" y="-8978"/>
                  <a:pt x="2743739" y="14853"/>
                  <a:pt x="2855002" y="0"/>
                </a:cubicBezTo>
                <a:cubicBezTo>
                  <a:pt x="2966265" y="-14853"/>
                  <a:pt x="3090953" y="6864"/>
                  <a:pt x="3264485" y="0"/>
                </a:cubicBezTo>
                <a:cubicBezTo>
                  <a:pt x="3438017" y="-6864"/>
                  <a:pt x="3567020" y="19586"/>
                  <a:pt x="3753589" y="0"/>
                </a:cubicBezTo>
                <a:cubicBezTo>
                  <a:pt x="3940158" y="-19586"/>
                  <a:pt x="4177106" y="40381"/>
                  <a:pt x="4481558" y="0"/>
                </a:cubicBezTo>
                <a:cubicBezTo>
                  <a:pt x="4786010" y="-40381"/>
                  <a:pt x="4728661" y="39773"/>
                  <a:pt x="4970661" y="0"/>
                </a:cubicBezTo>
                <a:cubicBezTo>
                  <a:pt x="5212661" y="-39773"/>
                  <a:pt x="5283583" y="56329"/>
                  <a:pt x="5459765" y="0"/>
                </a:cubicBezTo>
                <a:cubicBezTo>
                  <a:pt x="5635947" y="-56329"/>
                  <a:pt x="5705864" y="39349"/>
                  <a:pt x="5948869" y="0"/>
                </a:cubicBezTo>
                <a:cubicBezTo>
                  <a:pt x="6191874" y="-39349"/>
                  <a:pt x="6264323" y="37497"/>
                  <a:pt x="6358352" y="0"/>
                </a:cubicBezTo>
                <a:cubicBezTo>
                  <a:pt x="6452381" y="-37497"/>
                  <a:pt x="6779457" y="51356"/>
                  <a:pt x="7006699" y="0"/>
                </a:cubicBezTo>
                <a:cubicBezTo>
                  <a:pt x="7233941" y="-51356"/>
                  <a:pt x="7221752" y="1463"/>
                  <a:pt x="7416181" y="0"/>
                </a:cubicBezTo>
                <a:cubicBezTo>
                  <a:pt x="7610610" y="-1463"/>
                  <a:pt x="7698557" y="29350"/>
                  <a:pt x="7962158" y="0"/>
                </a:cubicBezTo>
                <a:cubicBezTo>
                  <a:pt x="8002205" y="123582"/>
                  <a:pt x="7938733" y="209323"/>
                  <a:pt x="7962158" y="341596"/>
                </a:cubicBezTo>
                <a:cubicBezTo>
                  <a:pt x="7985583" y="473869"/>
                  <a:pt x="7948821" y="571316"/>
                  <a:pt x="7962158" y="697135"/>
                </a:cubicBezTo>
                <a:cubicBezTo>
                  <a:pt x="7780383" y="750548"/>
                  <a:pt x="7616223" y="634297"/>
                  <a:pt x="7313811" y="697135"/>
                </a:cubicBezTo>
                <a:cubicBezTo>
                  <a:pt x="7011399" y="759973"/>
                  <a:pt x="7071664" y="670592"/>
                  <a:pt x="6983950" y="697135"/>
                </a:cubicBezTo>
                <a:cubicBezTo>
                  <a:pt x="6896236" y="723678"/>
                  <a:pt x="6758841" y="670370"/>
                  <a:pt x="6654089" y="697135"/>
                </a:cubicBezTo>
                <a:cubicBezTo>
                  <a:pt x="6549337" y="723900"/>
                  <a:pt x="6283358" y="641363"/>
                  <a:pt x="6164985" y="697135"/>
                </a:cubicBezTo>
                <a:cubicBezTo>
                  <a:pt x="6046612" y="752907"/>
                  <a:pt x="5914913" y="681077"/>
                  <a:pt x="5675881" y="697135"/>
                </a:cubicBezTo>
                <a:cubicBezTo>
                  <a:pt x="5436849" y="713193"/>
                  <a:pt x="5465744" y="678443"/>
                  <a:pt x="5266399" y="697135"/>
                </a:cubicBezTo>
                <a:cubicBezTo>
                  <a:pt x="5067054" y="715827"/>
                  <a:pt x="4797273" y="656523"/>
                  <a:pt x="4618052" y="697135"/>
                </a:cubicBezTo>
                <a:cubicBezTo>
                  <a:pt x="4438831" y="737747"/>
                  <a:pt x="4302437" y="649541"/>
                  <a:pt x="4049326" y="697135"/>
                </a:cubicBezTo>
                <a:cubicBezTo>
                  <a:pt x="3796215" y="744729"/>
                  <a:pt x="3620874" y="665982"/>
                  <a:pt x="3321357" y="697135"/>
                </a:cubicBezTo>
                <a:cubicBezTo>
                  <a:pt x="3021840" y="728288"/>
                  <a:pt x="2826107" y="647917"/>
                  <a:pt x="2673010" y="697135"/>
                </a:cubicBezTo>
                <a:cubicBezTo>
                  <a:pt x="2519913" y="746353"/>
                  <a:pt x="2310473" y="653962"/>
                  <a:pt x="2024663" y="697135"/>
                </a:cubicBezTo>
                <a:cubicBezTo>
                  <a:pt x="1738853" y="740308"/>
                  <a:pt x="1653952" y="626564"/>
                  <a:pt x="1376316" y="697135"/>
                </a:cubicBezTo>
                <a:cubicBezTo>
                  <a:pt x="1098680" y="767706"/>
                  <a:pt x="1085188" y="661781"/>
                  <a:pt x="807590" y="697135"/>
                </a:cubicBezTo>
                <a:cubicBezTo>
                  <a:pt x="529992" y="732489"/>
                  <a:pt x="289533" y="689457"/>
                  <a:pt x="0" y="697135"/>
                </a:cubicBezTo>
                <a:cubicBezTo>
                  <a:pt x="-37069" y="610018"/>
                  <a:pt x="38696" y="434213"/>
                  <a:pt x="0" y="341596"/>
                </a:cubicBezTo>
                <a:cubicBezTo>
                  <a:pt x="-38696" y="248979"/>
                  <a:pt x="29196" y="85698"/>
                  <a:pt x="0" y="0"/>
                </a:cubicBezTo>
                <a:close/>
              </a:path>
              <a:path w="7962158" h="697135" stroke="0" extrusionOk="0">
                <a:moveTo>
                  <a:pt x="0" y="0"/>
                </a:moveTo>
                <a:cubicBezTo>
                  <a:pt x="118050" y="-29841"/>
                  <a:pt x="176836" y="9099"/>
                  <a:pt x="329861" y="0"/>
                </a:cubicBezTo>
                <a:cubicBezTo>
                  <a:pt x="482886" y="-9099"/>
                  <a:pt x="657939" y="23691"/>
                  <a:pt x="818965" y="0"/>
                </a:cubicBezTo>
                <a:cubicBezTo>
                  <a:pt x="979991" y="-23691"/>
                  <a:pt x="1105799" y="20991"/>
                  <a:pt x="1308069" y="0"/>
                </a:cubicBezTo>
                <a:cubicBezTo>
                  <a:pt x="1510339" y="-20991"/>
                  <a:pt x="1711316" y="67648"/>
                  <a:pt x="1876794" y="0"/>
                </a:cubicBezTo>
                <a:cubicBezTo>
                  <a:pt x="2042272" y="-67648"/>
                  <a:pt x="2248488" y="58446"/>
                  <a:pt x="2604763" y="0"/>
                </a:cubicBezTo>
                <a:cubicBezTo>
                  <a:pt x="2961038" y="-58446"/>
                  <a:pt x="2887898" y="37126"/>
                  <a:pt x="3093867" y="0"/>
                </a:cubicBezTo>
                <a:cubicBezTo>
                  <a:pt x="3299836" y="-37126"/>
                  <a:pt x="3611177" y="63492"/>
                  <a:pt x="3821836" y="0"/>
                </a:cubicBezTo>
                <a:cubicBezTo>
                  <a:pt x="4032495" y="-63492"/>
                  <a:pt x="4270630" y="71917"/>
                  <a:pt x="4470183" y="0"/>
                </a:cubicBezTo>
                <a:cubicBezTo>
                  <a:pt x="4669736" y="-71917"/>
                  <a:pt x="4885825" y="41925"/>
                  <a:pt x="5118530" y="0"/>
                </a:cubicBezTo>
                <a:cubicBezTo>
                  <a:pt x="5351235" y="-41925"/>
                  <a:pt x="5338994" y="30858"/>
                  <a:pt x="5528013" y="0"/>
                </a:cubicBezTo>
                <a:cubicBezTo>
                  <a:pt x="5717032" y="-30858"/>
                  <a:pt x="5867662" y="46838"/>
                  <a:pt x="6176360" y="0"/>
                </a:cubicBezTo>
                <a:cubicBezTo>
                  <a:pt x="6485058" y="-46838"/>
                  <a:pt x="6471525" y="61996"/>
                  <a:pt x="6745085" y="0"/>
                </a:cubicBezTo>
                <a:cubicBezTo>
                  <a:pt x="7018646" y="-61996"/>
                  <a:pt x="7176084" y="36627"/>
                  <a:pt x="7473054" y="0"/>
                </a:cubicBezTo>
                <a:cubicBezTo>
                  <a:pt x="7770024" y="-36627"/>
                  <a:pt x="7797647" y="9958"/>
                  <a:pt x="7962158" y="0"/>
                </a:cubicBezTo>
                <a:cubicBezTo>
                  <a:pt x="7998493" y="129069"/>
                  <a:pt x="7950684" y="238025"/>
                  <a:pt x="7962158" y="362510"/>
                </a:cubicBezTo>
                <a:cubicBezTo>
                  <a:pt x="7973632" y="486995"/>
                  <a:pt x="7941022" y="549273"/>
                  <a:pt x="7962158" y="697135"/>
                </a:cubicBezTo>
                <a:cubicBezTo>
                  <a:pt x="7822242" y="758741"/>
                  <a:pt x="7532757" y="680306"/>
                  <a:pt x="7393432" y="697135"/>
                </a:cubicBezTo>
                <a:cubicBezTo>
                  <a:pt x="7254107" y="713964"/>
                  <a:pt x="7098815" y="666833"/>
                  <a:pt x="6983950" y="697135"/>
                </a:cubicBezTo>
                <a:cubicBezTo>
                  <a:pt x="6869085" y="727437"/>
                  <a:pt x="6535973" y="671478"/>
                  <a:pt x="6335603" y="697135"/>
                </a:cubicBezTo>
                <a:cubicBezTo>
                  <a:pt x="6135233" y="722792"/>
                  <a:pt x="5992133" y="687454"/>
                  <a:pt x="5846499" y="697135"/>
                </a:cubicBezTo>
                <a:cubicBezTo>
                  <a:pt x="5700865" y="706816"/>
                  <a:pt x="5560987" y="653565"/>
                  <a:pt x="5437016" y="697135"/>
                </a:cubicBezTo>
                <a:cubicBezTo>
                  <a:pt x="5313045" y="740705"/>
                  <a:pt x="5138979" y="696693"/>
                  <a:pt x="5027534" y="697135"/>
                </a:cubicBezTo>
                <a:cubicBezTo>
                  <a:pt x="4916089" y="697577"/>
                  <a:pt x="4553651" y="673657"/>
                  <a:pt x="4379187" y="697135"/>
                </a:cubicBezTo>
                <a:cubicBezTo>
                  <a:pt x="4204723" y="720613"/>
                  <a:pt x="4010295" y="646256"/>
                  <a:pt x="3890083" y="697135"/>
                </a:cubicBezTo>
                <a:cubicBezTo>
                  <a:pt x="3769871" y="748014"/>
                  <a:pt x="3324390" y="645561"/>
                  <a:pt x="3162114" y="697135"/>
                </a:cubicBezTo>
                <a:cubicBezTo>
                  <a:pt x="2999838" y="748709"/>
                  <a:pt x="2664458" y="661667"/>
                  <a:pt x="2434145" y="697135"/>
                </a:cubicBezTo>
                <a:cubicBezTo>
                  <a:pt x="2203832" y="732603"/>
                  <a:pt x="2137889" y="641394"/>
                  <a:pt x="1945041" y="697135"/>
                </a:cubicBezTo>
                <a:cubicBezTo>
                  <a:pt x="1752193" y="752876"/>
                  <a:pt x="1698838" y="696789"/>
                  <a:pt x="1535559" y="697135"/>
                </a:cubicBezTo>
                <a:cubicBezTo>
                  <a:pt x="1372280" y="697481"/>
                  <a:pt x="1358167" y="671784"/>
                  <a:pt x="1205698" y="697135"/>
                </a:cubicBezTo>
                <a:cubicBezTo>
                  <a:pt x="1053229" y="722486"/>
                  <a:pt x="592057" y="689058"/>
                  <a:pt x="0" y="697135"/>
                </a:cubicBezTo>
                <a:cubicBezTo>
                  <a:pt x="-7402" y="610950"/>
                  <a:pt x="42313" y="469904"/>
                  <a:pt x="0" y="334625"/>
                </a:cubicBezTo>
                <a:cubicBezTo>
                  <a:pt x="-42313" y="199346"/>
                  <a:pt x="25338" y="141425"/>
                  <a:pt x="0" y="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62629620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344" y="2054225"/>
            <a:ext cx="7962158" cy="4213225"/>
          </a:xfrm>
          <a:custGeom>
            <a:avLst/>
            <a:gdLst>
              <a:gd name="connsiteX0" fmla="*/ 0 w 7962158"/>
              <a:gd name="connsiteY0" fmla="*/ 0 h 4213225"/>
              <a:gd name="connsiteX1" fmla="*/ 489104 w 7962158"/>
              <a:gd name="connsiteY1" fmla="*/ 0 h 4213225"/>
              <a:gd name="connsiteX2" fmla="*/ 898586 w 7962158"/>
              <a:gd name="connsiteY2" fmla="*/ 0 h 4213225"/>
              <a:gd name="connsiteX3" fmla="*/ 1387690 w 7962158"/>
              <a:gd name="connsiteY3" fmla="*/ 0 h 4213225"/>
              <a:gd name="connsiteX4" fmla="*/ 1797173 w 7962158"/>
              <a:gd name="connsiteY4" fmla="*/ 0 h 4213225"/>
              <a:gd name="connsiteX5" fmla="*/ 2206655 w 7962158"/>
              <a:gd name="connsiteY5" fmla="*/ 0 h 4213225"/>
              <a:gd name="connsiteX6" fmla="*/ 2934624 w 7962158"/>
              <a:gd name="connsiteY6" fmla="*/ 0 h 4213225"/>
              <a:gd name="connsiteX7" fmla="*/ 3582971 w 7962158"/>
              <a:gd name="connsiteY7" fmla="*/ 0 h 4213225"/>
              <a:gd name="connsiteX8" fmla="*/ 4151697 w 7962158"/>
              <a:gd name="connsiteY8" fmla="*/ 0 h 4213225"/>
              <a:gd name="connsiteX9" fmla="*/ 4720422 w 7962158"/>
              <a:gd name="connsiteY9" fmla="*/ 0 h 4213225"/>
              <a:gd name="connsiteX10" fmla="*/ 5448391 w 7962158"/>
              <a:gd name="connsiteY10" fmla="*/ 0 h 4213225"/>
              <a:gd name="connsiteX11" fmla="*/ 5778252 w 7962158"/>
              <a:gd name="connsiteY11" fmla="*/ 0 h 4213225"/>
              <a:gd name="connsiteX12" fmla="*/ 6426599 w 7962158"/>
              <a:gd name="connsiteY12" fmla="*/ 0 h 4213225"/>
              <a:gd name="connsiteX13" fmla="*/ 6915703 w 7962158"/>
              <a:gd name="connsiteY13" fmla="*/ 0 h 4213225"/>
              <a:gd name="connsiteX14" fmla="*/ 7404807 w 7962158"/>
              <a:gd name="connsiteY14" fmla="*/ 0 h 4213225"/>
              <a:gd name="connsiteX15" fmla="*/ 7962158 w 7962158"/>
              <a:gd name="connsiteY15" fmla="*/ 0 h 4213225"/>
              <a:gd name="connsiteX16" fmla="*/ 7962158 w 7962158"/>
              <a:gd name="connsiteY16" fmla="*/ 400256 h 4213225"/>
              <a:gd name="connsiteX17" fmla="*/ 7962158 w 7962158"/>
              <a:gd name="connsiteY17" fmla="*/ 800513 h 4213225"/>
              <a:gd name="connsiteX18" fmla="*/ 7962158 w 7962158"/>
              <a:gd name="connsiteY18" fmla="*/ 1242901 h 4213225"/>
              <a:gd name="connsiteX19" fmla="*/ 7962158 w 7962158"/>
              <a:gd name="connsiteY19" fmla="*/ 1727422 h 4213225"/>
              <a:gd name="connsiteX20" fmla="*/ 7962158 w 7962158"/>
              <a:gd name="connsiteY20" fmla="*/ 2338340 h 4213225"/>
              <a:gd name="connsiteX21" fmla="*/ 7962158 w 7962158"/>
              <a:gd name="connsiteY21" fmla="*/ 2907125 h 4213225"/>
              <a:gd name="connsiteX22" fmla="*/ 7962158 w 7962158"/>
              <a:gd name="connsiteY22" fmla="*/ 3349514 h 4213225"/>
              <a:gd name="connsiteX23" fmla="*/ 7962158 w 7962158"/>
              <a:gd name="connsiteY23" fmla="*/ 4213225 h 4213225"/>
              <a:gd name="connsiteX24" fmla="*/ 7552676 w 7962158"/>
              <a:gd name="connsiteY24" fmla="*/ 4213225 h 4213225"/>
              <a:gd name="connsiteX25" fmla="*/ 6983950 w 7962158"/>
              <a:gd name="connsiteY25" fmla="*/ 4213225 h 4213225"/>
              <a:gd name="connsiteX26" fmla="*/ 6415224 w 7962158"/>
              <a:gd name="connsiteY26" fmla="*/ 4213225 h 4213225"/>
              <a:gd name="connsiteX27" fmla="*/ 6085364 w 7962158"/>
              <a:gd name="connsiteY27" fmla="*/ 4213225 h 4213225"/>
              <a:gd name="connsiteX28" fmla="*/ 5357395 w 7962158"/>
              <a:gd name="connsiteY28" fmla="*/ 4213225 h 4213225"/>
              <a:gd name="connsiteX29" fmla="*/ 5027534 w 7962158"/>
              <a:gd name="connsiteY29" fmla="*/ 4213225 h 4213225"/>
              <a:gd name="connsiteX30" fmla="*/ 4697673 w 7962158"/>
              <a:gd name="connsiteY30" fmla="*/ 4213225 h 4213225"/>
              <a:gd name="connsiteX31" fmla="*/ 4288191 w 7962158"/>
              <a:gd name="connsiteY31" fmla="*/ 4213225 h 4213225"/>
              <a:gd name="connsiteX32" fmla="*/ 3639844 w 7962158"/>
              <a:gd name="connsiteY32" fmla="*/ 4213225 h 4213225"/>
              <a:gd name="connsiteX33" fmla="*/ 2991497 w 7962158"/>
              <a:gd name="connsiteY33" fmla="*/ 4213225 h 4213225"/>
              <a:gd name="connsiteX34" fmla="*/ 2343149 w 7962158"/>
              <a:gd name="connsiteY34" fmla="*/ 4213225 h 4213225"/>
              <a:gd name="connsiteX35" fmla="*/ 1854045 w 7962158"/>
              <a:gd name="connsiteY35" fmla="*/ 4213225 h 4213225"/>
              <a:gd name="connsiteX36" fmla="*/ 1364941 w 7962158"/>
              <a:gd name="connsiteY36" fmla="*/ 4213225 h 4213225"/>
              <a:gd name="connsiteX37" fmla="*/ 796216 w 7962158"/>
              <a:gd name="connsiteY37" fmla="*/ 4213225 h 4213225"/>
              <a:gd name="connsiteX38" fmla="*/ 0 w 7962158"/>
              <a:gd name="connsiteY38" fmla="*/ 4213225 h 4213225"/>
              <a:gd name="connsiteX39" fmla="*/ 0 w 7962158"/>
              <a:gd name="connsiteY39" fmla="*/ 3644440 h 4213225"/>
              <a:gd name="connsiteX40" fmla="*/ 0 w 7962158"/>
              <a:gd name="connsiteY40" fmla="*/ 3075654 h 4213225"/>
              <a:gd name="connsiteX41" fmla="*/ 0 w 7962158"/>
              <a:gd name="connsiteY41" fmla="*/ 2675398 h 4213225"/>
              <a:gd name="connsiteX42" fmla="*/ 0 w 7962158"/>
              <a:gd name="connsiteY42" fmla="*/ 2275142 h 4213225"/>
              <a:gd name="connsiteX43" fmla="*/ 0 w 7962158"/>
              <a:gd name="connsiteY43" fmla="*/ 1790621 h 4213225"/>
              <a:gd name="connsiteX44" fmla="*/ 0 w 7962158"/>
              <a:gd name="connsiteY44" fmla="*/ 1221835 h 4213225"/>
              <a:gd name="connsiteX45" fmla="*/ 0 w 7962158"/>
              <a:gd name="connsiteY45" fmla="*/ 821579 h 4213225"/>
              <a:gd name="connsiteX46" fmla="*/ 0 w 7962158"/>
              <a:gd name="connsiteY46" fmla="*/ 0 h 42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962158" h="4213225" fill="none" extrusionOk="0">
                <a:moveTo>
                  <a:pt x="0" y="0"/>
                </a:moveTo>
                <a:cubicBezTo>
                  <a:pt x="167484" y="-32220"/>
                  <a:pt x="311000" y="12756"/>
                  <a:pt x="489104" y="0"/>
                </a:cubicBezTo>
                <a:cubicBezTo>
                  <a:pt x="667208" y="-12756"/>
                  <a:pt x="802467" y="19045"/>
                  <a:pt x="898586" y="0"/>
                </a:cubicBezTo>
                <a:cubicBezTo>
                  <a:pt x="994705" y="-19045"/>
                  <a:pt x="1274725" y="52514"/>
                  <a:pt x="1387690" y="0"/>
                </a:cubicBezTo>
                <a:cubicBezTo>
                  <a:pt x="1500655" y="-52514"/>
                  <a:pt x="1680446" y="34304"/>
                  <a:pt x="1797173" y="0"/>
                </a:cubicBezTo>
                <a:cubicBezTo>
                  <a:pt x="1913900" y="-34304"/>
                  <a:pt x="2008832" y="1140"/>
                  <a:pt x="2206655" y="0"/>
                </a:cubicBezTo>
                <a:cubicBezTo>
                  <a:pt x="2404478" y="-1140"/>
                  <a:pt x="2710520" y="4557"/>
                  <a:pt x="2934624" y="0"/>
                </a:cubicBezTo>
                <a:cubicBezTo>
                  <a:pt x="3158728" y="-4557"/>
                  <a:pt x="3291020" y="42684"/>
                  <a:pt x="3582971" y="0"/>
                </a:cubicBezTo>
                <a:cubicBezTo>
                  <a:pt x="3874922" y="-42684"/>
                  <a:pt x="3981554" y="49972"/>
                  <a:pt x="4151697" y="0"/>
                </a:cubicBezTo>
                <a:cubicBezTo>
                  <a:pt x="4321840" y="-49972"/>
                  <a:pt x="4510882" y="10031"/>
                  <a:pt x="4720422" y="0"/>
                </a:cubicBezTo>
                <a:cubicBezTo>
                  <a:pt x="4929962" y="-10031"/>
                  <a:pt x="5163842" y="82069"/>
                  <a:pt x="5448391" y="0"/>
                </a:cubicBezTo>
                <a:cubicBezTo>
                  <a:pt x="5732940" y="-82069"/>
                  <a:pt x="5657142" y="19901"/>
                  <a:pt x="5778252" y="0"/>
                </a:cubicBezTo>
                <a:cubicBezTo>
                  <a:pt x="5899362" y="-19901"/>
                  <a:pt x="6143129" y="64478"/>
                  <a:pt x="6426599" y="0"/>
                </a:cubicBezTo>
                <a:cubicBezTo>
                  <a:pt x="6710069" y="-64478"/>
                  <a:pt x="6746185" y="55508"/>
                  <a:pt x="6915703" y="0"/>
                </a:cubicBezTo>
                <a:cubicBezTo>
                  <a:pt x="7085221" y="-55508"/>
                  <a:pt x="7258567" y="38176"/>
                  <a:pt x="7404807" y="0"/>
                </a:cubicBezTo>
                <a:cubicBezTo>
                  <a:pt x="7551047" y="-38176"/>
                  <a:pt x="7761050" y="48653"/>
                  <a:pt x="7962158" y="0"/>
                </a:cubicBezTo>
                <a:cubicBezTo>
                  <a:pt x="7991193" y="190668"/>
                  <a:pt x="7914859" y="228035"/>
                  <a:pt x="7962158" y="400256"/>
                </a:cubicBezTo>
                <a:cubicBezTo>
                  <a:pt x="8009457" y="572477"/>
                  <a:pt x="7949480" y="678323"/>
                  <a:pt x="7962158" y="800513"/>
                </a:cubicBezTo>
                <a:cubicBezTo>
                  <a:pt x="7974836" y="922703"/>
                  <a:pt x="7954873" y="1045595"/>
                  <a:pt x="7962158" y="1242901"/>
                </a:cubicBezTo>
                <a:cubicBezTo>
                  <a:pt x="7969443" y="1440207"/>
                  <a:pt x="7909084" y="1502946"/>
                  <a:pt x="7962158" y="1727422"/>
                </a:cubicBezTo>
                <a:cubicBezTo>
                  <a:pt x="8015232" y="1951898"/>
                  <a:pt x="7909346" y="2088515"/>
                  <a:pt x="7962158" y="2338340"/>
                </a:cubicBezTo>
                <a:cubicBezTo>
                  <a:pt x="8014970" y="2588165"/>
                  <a:pt x="7911169" y="2678664"/>
                  <a:pt x="7962158" y="2907125"/>
                </a:cubicBezTo>
                <a:cubicBezTo>
                  <a:pt x="8013147" y="3135587"/>
                  <a:pt x="7914948" y="3190315"/>
                  <a:pt x="7962158" y="3349514"/>
                </a:cubicBezTo>
                <a:cubicBezTo>
                  <a:pt x="8009368" y="3508713"/>
                  <a:pt x="7910595" y="3884611"/>
                  <a:pt x="7962158" y="4213225"/>
                </a:cubicBezTo>
                <a:cubicBezTo>
                  <a:pt x="7791708" y="4235747"/>
                  <a:pt x="7667323" y="4199129"/>
                  <a:pt x="7552676" y="4213225"/>
                </a:cubicBezTo>
                <a:cubicBezTo>
                  <a:pt x="7438029" y="4227321"/>
                  <a:pt x="7138798" y="4179567"/>
                  <a:pt x="6983950" y="4213225"/>
                </a:cubicBezTo>
                <a:cubicBezTo>
                  <a:pt x="6829102" y="4246883"/>
                  <a:pt x="6619923" y="4197663"/>
                  <a:pt x="6415224" y="4213225"/>
                </a:cubicBezTo>
                <a:cubicBezTo>
                  <a:pt x="6210525" y="4228787"/>
                  <a:pt x="6232813" y="4206802"/>
                  <a:pt x="6085364" y="4213225"/>
                </a:cubicBezTo>
                <a:cubicBezTo>
                  <a:pt x="5937915" y="4219648"/>
                  <a:pt x="5597829" y="4179956"/>
                  <a:pt x="5357395" y="4213225"/>
                </a:cubicBezTo>
                <a:cubicBezTo>
                  <a:pt x="5116961" y="4246494"/>
                  <a:pt x="5115428" y="4209559"/>
                  <a:pt x="5027534" y="4213225"/>
                </a:cubicBezTo>
                <a:cubicBezTo>
                  <a:pt x="4939640" y="4216891"/>
                  <a:pt x="4833054" y="4178095"/>
                  <a:pt x="4697673" y="4213225"/>
                </a:cubicBezTo>
                <a:cubicBezTo>
                  <a:pt x="4562292" y="4248355"/>
                  <a:pt x="4464071" y="4210747"/>
                  <a:pt x="4288191" y="4213225"/>
                </a:cubicBezTo>
                <a:cubicBezTo>
                  <a:pt x="4112311" y="4215703"/>
                  <a:pt x="3883387" y="4155411"/>
                  <a:pt x="3639844" y="4213225"/>
                </a:cubicBezTo>
                <a:cubicBezTo>
                  <a:pt x="3396301" y="4271039"/>
                  <a:pt x="3158832" y="4193258"/>
                  <a:pt x="2991497" y="4213225"/>
                </a:cubicBezTo>
                <a:cubicBezTo>
                  <a:pt x="2824162" y="4233192"/>
                  <a:pt x="2609101" y="4138138"/>
                  <a:pt x="2343149" y="4213225"/>
                </a:cubicBezTo>
                <a:cubicBezTo>
                  <a:pt x="2077197" y="4288312"/>
                  <a:pt x="1999974" y="4184788"/>
                  <a:pt x="1854045" y="4213225"/>
                </a:cubicBezTo>
                <a:cubicBezTo>
                  <a:pt x="1708116" y="4241662"/>
                  <a:pt x="1568138" y="4212309"/>
                  <a:pt x="1364941" y="4213225"/>
                </a:cubicBezTo>
                <a:cubicBezTo>
                  <a:pt x="1161744" y="4214141"/>
                  <a:pt x="979494" y="4167286"/>
                  <a:pt x="796216" y="4213225"/>
                </a:cubicBezTo>
                <a:cubicBezTo>
                  <a:pt x="612938" y="4259164"/>
                  <a:pt x="305305" y="4156582"/>
                  <a:pt x="0" y="4213225"/>
                </a:cubicBezTo>
                <a:cubicBezTo>
                  <a:pt x="-3459" y="3930806"/>
                  <a:pt x="35853" y="3816661"/>
                  <a:pt x="0" y="3644440"/>
                </a:cubicBezTo>
                <a:cubicBezTo>
                  <a:pt x="-35853" y="3472220"/>
                  <a:pt x="61481" y="3292549"/>
                  <a:pt x="0" y="3075654"/>
                </a:cubicBezTo>
                <a:cubicBezTo>
                  <a:pt x="-61481" y="2858759"/>
                  <a:pt x="20845" y="2843454"/>
                  <a:pt x="0" y="2675398"/>
                </a:cubicBezTo>
                <a:cubicBezTo>
                  <a:pt x="-20845" y="2507342"/>
                  <a:pt x="38509" y="2425219"/>
                  <a:pt x="0" y="2275142"/>
                </a:cubicBezTo>
                <a:cubicBezTo>
                  <a:pt x="-38509" y="2125065"/>
                  <a:pt x="95" y="1923265"/>
                  <a:pt x="0" y="1790621"/>
                </a:cubicBezTo>
                <a:cubicBezTo>
                  <a:pt x="-95" y="1657977"/>
                  <a:pt x="11191" y="1415304"/>
                  <a:pt x="0" y="1221835"/>
                </a:cubicBezTo>
                <a:cubicBezTo>
                  <a:pt x="-11191" y="1028366"/>
                  <a:pt x="24573" y="1006781"/>
                  <a:pt x="0" y="821579"/>
                </a:cubicBezTo>
                <a:cubicBezTo>
                  <a:pt x="-24573" y="636377"/>
                  <a:pt x="58537" y="345951"/>
                  <a:pt x="0" y="0"/>
                </a:cubicBezTo>
                <a:close/>
              </a:path>
              <a:path w="7962158" h="4213225" stroke="0" extrusionOk="0">
                <a:moveTo>
                  <a:pt x="0" y="0"/>
                </a:moveTo>
                <a:cubicBezTo>
                  <a:pt x="163520" y="-46678"/>
                  <a:pt x="390403" y="52111"/>
                  <a:pt x="489104" y="0"/>
                </a:cubicBezTo>
                <a:cubicBezTo>
                  <a:pt x="587805" y="-52111"/>
                  <a:pt x="853593" y="7731"/>
                  <a:pt x="978208" y="0"/>
                </a:cubicBezTo>
                <a:cubicBezTo>
                  <a:pt x="1102823" y="-7731"/>
                  <a:pt x="1216518" y="10700"/>
                  <a:pt x="1308069" y="0"/>
                </a:cubicBezTo>
                <a:cubicBezTo>
                  <a:pt x="1399620" y="-10700"/>
                  <a:pt x="1598160" y="3856"/>
                  <a:pt x="1797173" y="0"/>
                </a:cubicBezTo>
                <a:cubicBezTo>
                  <a:pt x="1996186" y="-3856"/>
                  <a:pt x="2345212" y="66185"/>
                  <a:pt x="2525142" y="0"/>
                </a:cubicBezTo>
                <a:cubicBezTo>
                  <a:pt x="2705072" y="-66185"/>
                  <a:pt x="2819481" y="12803"/>
                  <a:pt x="3014246" y="0"/>
                </a:cubicBezTo>
                <a:cubicBezTo>
                  <a:pt x="3209011" y="-12803"/>
                  <a:pt x="3267110" y="11198"/>
                  <a:pt x="3344106" y="0"/>
                </a:cubicBezTo>
                <a:cubicBezTo>
                  <a:pt x="3421102" y="-11198"/>
                  <a:pt x="3592869" y="36723"/>
                  <a:pt x="3673967" y="0"/>
                </a:cubicBezTo>
                <a:cubicBezTo>
                  <a:pt x="3755065" y="-36723"/>
                  <a:pt x="4094065" y="16113"/>
                  <a:pt x="4322314" y="0"/>
                </a:cubicBezTo>
                <a:cubicBezTo>
                  <a:pt x="4550563" y="-16113"/>
                  <a:pt x="4901968" y="29184"/>
                  <a:pt x="5050283" y="0"/>
                </a:cubicBezTo>
                <a:cubicBezTo>
                  <a:pt x="5198598" y="-29184"/>
                  <a:pt x="5291401" y="19178"/>
                  <a:pt x="5380144" y="0"/>
                </a:cubicBezTo>
                <a:cubicBezTo>
                  <a:pt x="5468887" y="-19178"/>
                  <a:pt x="5799600" y="23790"/>
                  <a:pt x="6028491" y="0"/>
                </a:cubicBezTo>
                <a:cubicBezTo>
                  <a:pt x="6257382" y="-23790"/>
                  <a:pt x="6327685" y="14027"/>
                  <a:pt x="6437973" y="0"/>
                </a:cubicBezTo>
                <a:cubicBezTo>
                  <a:pt x="6548261" y="-14027"/>
                  <a:pt x="6958450" y="28653"/>
                  <a:pt x="7165942" y="0"/>
                </a:cubicBezTo>
                <a:cubicBezTo>
                  <a:pt x="7373434" y="-28653"/>
                  <a:pt x="7662997" y="56424"/>
                  <a:pt x="7962158" y="0"/>
                </a:cubicBezTo>
                <a:cubicBezTo>
                  <a:pt x="7963918" y="149780"/>
                  <a:pt x="7890608" y="316315"/>
                  <a:pt x="7962158" y="610918"/>
                </a:cubicBezTo>
                <a:cubicBezTo>
                  <a:pt x="8033708" y="905521"/>
                  <a:pt x="7947236" y="875385"/>
                  <a:pt x="7962158" y="1095439"/>
                </a:cubicBezTo>
                <a:cubicBezTo>
                  <a:pt x="7977080" y="1315493"/>
                  <a:pt x="7929291" y="1334817"/>
                  <a:pt x="7962158" y="1495695"/>
                </a:cubicBezTo>
                <a:cubicBezTo>
                  <a:pt x="7995025" y="1656573"/>
                  <a:pt x="7942274" y="1721599"/>
                  <a:pt x="7962158" y="1895951"/>
                </a:cubicBezTo>
                <a:cubicBezTo>
                  <a:pt x="7982042" y="2070303"/>
                  <a:pt x="7936437" y="2297469"/>
                  <a:pt x="7962158" y="2464737"/>
                </a:cubicBezTo>
                <a:cubicBezTo>
                  <a:pt x="7987879" y="2632005"/>
                  <a:pt x="7932750" y="2844755"/>
                  <a:pt x="7962158" y="2991390"/>
                </a:cubicBezTo>
                <a:cubicBezTo>
                  <a:pt x="7991566" y="3138025"/>
                  <a:pt x="7902513" y="3400610"/>
                  <a:pt x="7962158" y="3602307"/>
                </a:cubicBezTo>
                <a:cubicBezTo>
                  <a:pt x="8021803" y="3804004"/>
                  <a:pt x="7954437" y="4043065"/>
                  <a:pt x="7962158" y="4213225"/>
                </a:cubicBezTo>
                <a:cubicBezTo>
                  <a:pt x="7744972" y="4250403"/>
                  <a:pt x="7652705" y="4157303"/>
                  <a:pt x="7393432" y="4213225"/>
                </a:cubicBezTo>
                <a:cubicBezTo>
                  <a:pt x="7134159" y="4269147"/>
                  <a:pt x="7011919" y="4146701"/>
                  <a:pt x="6824707" y="4213225"/>
                </a:cubicBezTo>
                <a:cubicBezTo>
                  <a:pt x="6637495" y="4279749"/>
                  <a:pt x="6573824" y="4196370"/>
                  <a:pt x="6494846" y="4213225"/>
                </a:cubicBezTo>
                <a:cubicBezTo>
                  <a:pt x="6415868" y="4230080"/>
                  <a:pt x="6049176" y="4148393"/>
                  <a:pt x="5766877" y="4213225"/>
                </a:cubicBezTo>
                <a:cubicBezTo>
                  <a:pt x="5484578" y="4278057"/>
                  <a:pt x="5374413" y="4210906"/>
                  <a:pt x="5038909" y="4213225"/>
                </a:cubicBezTo>
                <a:cubicBezTo>
                  <a:pt x="4703405" y="4215544"/>
                  <a:pt x="4472654" y="4157001"/>
                  <a:pt x="4310940" y="4213225"/>
                </a:cubicBezTo>
                <a:cubicBezTo>
                  <a:pt x="4149226" y="4269449"/>
                  <a:pt x="4043836" y="4154783"/>
                  <a:pt x="3821836" y="4213225"/>
                </a:cubicBezTo>
                <a:cubicBezTo>
                  <a:pt x="3599836" y="4271667"/>
                  <a:pt x="3455953" y="4207172"/>
                  <a:pt x="3332732" y="4213225"/>
                </a:cubicBezTo>
                <a:cubicBezTo>
                  <a:pt x="3209511" y="4219278"/>
                  <a:pt x="2901093" y="4131359"/>
                  <a:pt x="2604763" y="4213225"/>
                </a:cubicBezTo>
                <a:cubicBezTo>
                  <a:pt x="2308433" y="4295091"/>
                  <a:pt x="2367950" y="4204446"/>
                  <a:pt x="2274902" y="4213225"/>
                </a:cubicBezTo>
                <a:cubicBezTo>
                  <a:pt x="2181854" y="4222004"/>
                  <a:pt x="2045180" y="4202257"/>
                  <a:pt x="1945041" y="4213225"/>
                </a:cubicBezTo>
                <a:cubicBezTo>
                  <a:pt x="1844902" y="4224193"/>
                  <a:pt x="1739329" y="4179840"/>
                  <a:pt x="1615181" y="4213225"/>
                </a:cubicBezTo>
                <a:cubicBezTo>
                  <a:pt x="1491033" y="4246610"/>
                  <a:pt x="1178372" y="4187103"/>
                  <a:pt x="1046455" y="4213225"/>
                </a:cubicBezTo>
                <a:cubicBezTo>
                  <a:pt x="914538" y="4239347"/>
                  <a:pt x="702266" y="4191905"/>
                  <a:pt x="557351" y="4213225"/>
                </a:cubicBezTo>
                <a:cubicBezTo>
                  <a:pt x="412436" y="4234545"/>
                  <a:pt x="225993" y="4200305"/>
                  <a:pt x="0" y="4213225"/>
                </a:cubicBezTo>
                <a:cubicBezTo>
                  <a:pt x="-12392" y="4089236"/>
                  <a:pt x="9774" y="3883354"/>
                  <a:pt x="0" y="3602307"/>
                </a:cubicBezTo>
                <a:cubicBezTo>
                  <a:pt x="-9774" y="3321260"/>
                  <a:pt x="22251" y="3317576"/>
                  <a:pt x="0" y="3159919"/>
                </a:cubicBezTo>
                <a:cubicBezTo>
                  <a:pt x="-22251" y="3002262"/>
                  <a:pt x="26347" y="2815956"/>
                  <a:pt x="0" y="2675398"/>
                </a:cubicBezTo>
                <a:cubicBezTo>
                  <a:pt x="-26347" y="2534840"/>
                  <a:pt x="6220" y="2248793"/>
                  <a:pt x="0" y="2064480"/>
                </a:cubicBezTo>
                <a:cubicBezTo>
                  <a:pt x="-6220" y="1880167"/>
                  <a:pt x="63492" y="1594825"/>
                  <a:pt x="0" y="1453563"/>
                </a:cubicBezTo>
                <a:cubicBezTo>
                  <a:pt x="-63492" y="1312301"/>
                  <a:pt x="29412" y="1120174"/>
                  <a:pt x="0" y="926909"/>
                </a:cubicBezTo>
                <a:cubicBezTo>
                  <a:pt x="-29412" y="733644"/>
                  <a:pt x="30042" y="576312"/>
                  <a:pt x="0" y="484521"/>
                </a:cubicBezTo>
                <a:cubicBezTo>
                  <a:pt x="-30042" y="392730"/>
                  <a:pt x="38109" y="131828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9115716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A33EA6D-5D59-4BF1-89A5-AFB41A87A5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345" y="44916"/>
            <a:ext cx="1968581" cy="999443"/>
          </a:xfrm>
          <a:custGeom>
            <a:avLst/>
            <a:gdLst>
              <a:gd name="connsiteX0" fmla="*/ 0 w 1968581"/>
              <a:gd name="connsiteY0" fmla="*/ 0 h 999443"/>
              <a:gd name="connsiteX1" fmla="*/ 472459 w 1968581"/>
              <a:gd name="connsiteY1" fmla="*/ 0 h 999443"/>
              <a:gd name="connsiteX2" fmla="*/ 1003976 w 1968581"/>
              <a:gd name="connsiteY2" fmla="*/ 0 h 999443"/>
              <a:gd name="connsiteX3" fmla="*/ 1456750 w 1968581"/>
              <a:gd name="connsiteY3" fmla="*/ 0 h 999443"/>
              <a:gd name="connsiteX4" fmla="*/ 1968581 w 1968581"/>
              <a:gd name="connsiteY4" fmla="*/ 0 h 999443"/>
              <a:gd name="connsiteX5" fmla="*/ 1968581 w 1968581"/>
              <a:gd name="connsiteY5" fmla="*/ 509716 h 999443"/>
              <a:gd name="connsiteX6" fmla="*/ 1968581 w 1968581"/>
              <a:gd name="connsiteY6" fmla="*/ 999443 h 999443"/>
              <a:gd name="connsiteX7" fmla="*/ 1535493 w 1968581"/>
              <a:gd name="connsiteY7" fmla="*/ 999443 h 999443"/>
              <a:gd name="connsiteX8" fmla="*/ 1043348 w 1968581"/>
              <a:gd name="connsiteY8" fmla="*/ 999443 h 999443"/>
              <a:gd name="connsiteX9" fmla="*/ 570888 w 1968581"/>
              <a:gd name="connsiteY9" fmla="*/ 999443 h 999443"/>
              <a:gd name="connsiteX10" fmla="*/ 0 w 1968581"/>
              <a:gd name="connsiteY10" fmla="*/ 999443 h 999443"/>
              <a:gd name="connsiteX11" fmla="*/ 0 w 1968581"/>
              <a:gd name="connsiteY11" fmla="*/ 479733 h 999443"/>
              <a:gd name="connsiteX12" fmla="*/ 0 w 1968581"/>
              <a:gd name="connsiteY12" fmla="*/ 0 h 99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68581" h="999443" fill="none" extrusionOk="0">
                <a:moveTo>
                  <a:pt x="0" y="0"/>
                </a:moveTo>
                <a:cubicBezTo>
                  <a:pt x="99843" y="-27697"/>
                  <a:pt x="274497" y="11582"/>
                  <a:pt x="472459" y="0"/>
                </a:cubicBezTo>
                <a:cubicBezTo>
                  <a:pt x="670421" y="-11582"/>
                  <a:pt x="880205" y="60512"/>
                  <a:pt x="1003976" y="0"/>
                </a:cubicBezTo>
                <a:cubicBezTo>
                  <a:pt x="1127747" y="-60512"/>
                  <a:pt x="1287637" y="52944"/>
                  <a:pt x="1456750" y="0"/>
                </a:cubicBezTo>
                <a:cubicBezTo>
                  <a:pt x="1625863" y="-52944"/>
                  <a:pt x="1860351" y="41032"/>
                  <a:pt x="1968581" y="0"/>
                </a:cubicBezTo>
                <a:cubicBezTo>
                  <a:pt x="2001585" y="245293"/>
                  <a:pt x="1917865" y="315790"/>
                  <a:pt x="1968581" y="509716"/>
                </a:cubicBezTo>
                <a:cubicBezTo>
                  <a:pt x="2019297" y="703642"/>
                  <a:pt x="1938012" y="826832"/>
                  <a:pt x="1968581" y="999443"/>
                </a:cubicBezTo>
                <a:cubicBezTo>
                  <a:pt x="1841653" y="1017258"/>
                  <a:pt x="1670698" y="986530"/>
                  <a:pt x="1535493" y="999443"/>
                </a:cubicBezTo>
                <a:cubicBezTo>
                  <a:pt x="1400288" y="1012356"/>
                  <a:pt x="1157530" y="996629"/>
                  <a:pt x="1043348" y="999443"/>
                </a:cubicBezTo>
                <a:cubicBezTo>
                  <a:pt x="929167" y="1002257"/>
                  <a:pt x="718471" y="959680"/>
                  <a:pt x="570888" y="999443"/>
                </a:cubicBezTo>
                <a:cubicBezTo>
                  <a:pt x="423305" y="1039206"/>
                  <a:pt x="190021" y="973289"/>
                  <a:pt x="0" y="999443"/>
                </a:cubicBezTo>
                <a:cubicBezTo>
                  <a:pt x="-34626" y="868506"/>
                  <a:pt x="14266" y="626480"/>
                  <a:pt x="0" y="479733"/>
                </a:cubicBezTo>
                <a:cubicBezTo>
                  <a:pt x="-14266" y="332986"/>
                  <a:pt x="27707" y="111885"/>
                  <a:pt x="0" y="0"/>
                </a:cubicBezTo>
                <a:close/>
              </a:path>
              <a:path w="1968581" h="999443" stroke="0" extrusionOk="0">
                <a:moveTo>
                  <a:pt x="0" y="0"/>
                </a:moveTo>
                <a:cubicBezTo>
                  <a:pt x="157105" y="-52886"/>
                  <a:pt x="304089" y="21171"/>
                  <a:pt x="531517" y="0"/>
                </a:cubicBezTo>
                <a:cubicBezTo>
                  <a:pt x="758945" y="-21171"/>
                  <a:pt x="769238" y="25603"/>
                  <a:pt x="984291" y="0"/>
                </a:cubicBezTo>
                <a:cubicBezTo>
                  <a:pt x="1199344" y="-25603"/>
                  <a:pt x="1261677" y="5425"/>
                  <a:pt x="1496122" y="0"/>
                </a:cubicBezTo>
                <a:cubicBezTo>
                  <a:pt x="1730567" y="-5425"/>
                  <a:pt x="1873119" y="38339"/>
                  <a:pt x="1968581" y="0"/>
                </a:cubicBezTo>
                <a:cubicBezTo>
                  <a:pt x="1998846" y="217581"/>
                  <a:pt x="1966747" y="387331"/>
                  <a:pt x="1968581" y="509716"/>
                </a:cubicBezTo>
                <a:cubicBezTo>
                  <a:pt x="1970415" y="632101"/>
                  <a:pt x="1956446" y="808495"/>
                  <a:pt x="1968581" y="999443"/>
                </a:cubicBezTo>
                <a:cubicBezTo>
                  <a:pt x="1854686" y="1019468"/>
                  <a:pt x="1697630" y="956547"/>
                  <a:pt x="1476436" y="999443"/>
                </a:cubicBezTo>
                <a:cubicBezTo>
                  <a:pt x="1255242" y="1042339"/>
                  <a:pt x="1169404" y="968185"/>
                  <a:pt x="964605" y="999443"/>
                </a:cubicBezTo>
                <a:cubicBezTo>
                  <a:pt x="759806" y="1030701"/>
                  <a:pt x="712425" y="989821"/>
                  <a:pt x="492145" y="999443"/>
                </a:cubicBezTo>
                <a:cubicBezTo>
                  <a:pt x="271865" y="1009065"/>
                  <a:pt x="135144" y="993810"/>
                  <a:pt x="0" y="999443"/>
                </a:cubicBezTo>
                <a:cubicBezTo>
                  <a:pt x="-54415" y="863204"/>
                  <a:pt x="4796" y="705904"/>
                  <a:pt x="0" y="479733"/>
                </a:cubicBezTo>
                <a:cubicBezTo>
                  <a:pt x="-4796" y="253562"/>
                  <a:pt x="19630" y="116434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799413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A94A98E-55A0-46C2-8767-4A384DCFD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45" y="29539"/>
            <a:ext cx="1911897" cy="999443"/>
          </a:xfrm>
          <a:custGeom>
            <a:avLst/>
            <a:gdLst>
              <a:gd name="connsiteX0" fmla="*/ 0 w 1911897"/>
              <a:gd name="connsiteY0" fmla="*/ 0 h 999443"/>
              <a:gd name="connsiteX1" fmla="*/ 458855 w 1911897"/>
              <a:gd name="connsiteY1" fmla="*/ 0 h 999443"/>
              <a:gd name="connsiteX2" fmla="*/ 917711 w 1911897"/>
              <a:gd name="connsiteY2" fmla="*/ 0 h 999443"/>
              <a:gd name="connsiteX3" fmla="*/ 1357447 w 1911897"/>
              <a:gd name="connsiteY3" fmla="*/ 0 h 999443"/>
              <a:gd name="connsiteX4" fmla="*/ 1911897 w 1911897"/>
              <a:gd name="connsiteY4" fmla="*/ 0 h 999443"/>
              <a:gd name="connsiteX5" fmla="*/ 1911897 w 1911897"/>
              <a:gd name="connsiteY5" fmla="*/ 479733 h 999443"/>
              <a:gd name="connsiteX6" fmla="*/ 1911897 w 1911897"/>
              <a:gd name="connsiteY6" fmla="*/ 999443 h 999443"/>
              <a:gd name="connsiteX7" fmla="*/ 1472161 w 1911897"/>
              <a:gd name="connsiteY7" fmla="*/ 999443 h 999443"/>
              <a:gd name="connsiteX8" fmla="*/ 975067 w 1911897"/>
              <a:gd name="connsiteY8" fmla="*/ 999443 h 999443"/>
              <a:gd name="connsiteX9" fmla="*/ 535331 w 1911897"/>
              <a:gd name="connsiteY9" fmla="*/ 999443 h 999443"/>
              <a:gd name="connsiteX10" fmla="*/ 0 w 1911897"/>
              <a:gd name="connsiteY10" fmla="*/ 999443 h 999443"/>
              <a:gd name="connsiteX11" fmla="*/ 0 w 1911897"/>
              <a:gd name="connsiteY11" fmla="*/ 489727 h 999443"/>
              <a:gd name="connsiteX12" fmla="*/ 0 w 1911897"/>
              <a:gd name="connsiteY12" fmla="*/ 0 h 99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1897" h="999443" fill="none" extrusionOk="0">
                <a:moveTo>
                  <a:pt x="0" y="0"/>
                </a:moveTo>
                <a:cubicBezTo>
                  <a:pt x="96146" y="-54181"/>
                  <a:pt x="266386" y="25102"/>
                  <a:pt x="458855" y="0"/>
                </a:cubicBezTo>
                <a:cubicBezTo>
                  <a:pt x="651325" y="-25102"/>
                  <a:pt x="812695" y="6626"/>
                  <a:pt x="917711" y="0"/>
                </a:cubicBezTo>
                <a:cubicBezTo>
                  <a:pt x="1022727" y="-6626"/>
                  <a:pt x="1236412" y="42049"/>
                  <a:pt x="1357447" y="0"/>
                </a:cubicBezTo>
                <a:cubicBezTo>
                  <a:pt x="1478482" y="-42049"/>
                  <a:pt x="1739031" y="31804"/>
                  <a:pt x="1911897" y="0"/>
                </a:cubicBezTo>
                <a:cubicBezTo>
                  <a:pt x="1964993" y="236622"/>
                  <a:pt x="1870500" y="383785"/>
                  <a:pt x="1911897" y="479733"/>
                </a:cubicBezTo>
                <a:cubicBezTo>
                  <a:pt x="1953294" y="575681"/>
                  <a:pt x="1888965" y="804176"/>
                  <a:pt x="1911897" y="999443"/>
                </a:cubicBezTo>
                <a:cubicBezTo>
                  <a:pt x="1700924" y="1030288"/>
                  <a:pt x="1569498" y="975627"/>
                  <a:pt x="1472161" y="999443"/>
                </a:cubicBezTo>
                <a:cubicBezTo>
                  <a:pt x="1374824" y="1023259"/>
                  <a:pt x="1097403" y="997655"/>
                  <a:pt x="975067" y="999443"/>
                </a:cubicBezTo>
                <a:cubicBezTo>
                  <a:pt x="852731" y="1001231"/>
                  <a:pt x="625563" y="992345"/>
                  <a:pt x="535331" y="999443"/>
                </a:cubicBezTo>
                <a:cubicBezTo>
                  <a:pt x="445099" y="1006541"/>
                  <a:pt x="220377" y="974638"/>
                  <a:pt x="0" y="999443"/>
                </a:cubicBezTo>
                <a:cubicBezTo>
                  <a:pt x="-18897" y="855216"/>
                  <a:pt x="55843" y="701526"/>
                  <a:pt x="0" y="489727"/>
                </a:cubicBezTo>
                <a:cubicBezTo>
                  <a:pt x="-55843" y="277928"/>
                  <a:pt x="26137" y="226721"/>
                  <a:pt x="0" y="0"/>
                </a:cubicBezTo>
                <a:close/>
              </a:path>
              <a:path w="1911897" h="999443" stroke="0" extrusionOk="0">
                <a:moveTo>
                  <a:pt x="0" y="0"/>
                </a:moveTo>
                <a:cubicBezTo>
                  <a:pt x="197269" y="-1101"/>
                  <a:pt x="347544" y="40195"/>
                  <a:pt x="458855" y="0"/>
                </a:cubicBezTo>
                <a:cubicBezTo>
                  <a:pt x="570167" y="-40195"/>
                  <a:pt x="725816" y="32252"/>
                  <a:pt x="936830" y="0"/>
                </a:cubicBezTo>
                <a:cubicBezTo>
                  <a:pt x="1147844" y="-32252"/>
                  <a:pt x="1195877" y="27380"/>
                  <a:pt x="1395685" y="0"/>
                </a:cubicBezTo>
                <a:cubicBezTo>
                  <a:pt x="1595493" y="-27380"/>
                  <a:pt x="1778898" y="1263"/>
                  <a:pt x="1911897" y="0"/>
                </a:cubicBezTo>
                <a:cubicBezTo>
                  <a:pt x="1952098" y="95988"/>
                  <a:pt x="1861502" y="353522"/>
                  <a:pt x="1911897" y="469738"/>
                </a:cubicBezTo>
                <a:cubicBezTo>
                  <a:pt x="1962292" y="585954"/>
                  <a:pt x="1896463" y="798043"/>
                  <a:pt x="1911897" y="999443"/>
                </a:cubicBezTo>
                <a:cubicBezTo>
                  <a:pt x="1716144" y="1026062"/>
                  <a:pt x="1648782" y="974453"/>
                  <a:pt x="1491280" y="999443"/>
                </a:cubicBezTo>
                <a:cubicBezTo>
                  <a:pt x="1333778" y="1024433"/>
                  <a:pt x="1216251" y="948710"/>
                  <a:pt x="1051543" y="999443"/>
                </a:cubicBezTo>
                <a:cubicBezTo>
                  <a:pt x="886835" y="1050176"/>
                  <a:pt x="719386" y="991189"/>
                  <a:pt x="573569" y="999443"/>
                </a:cubicBezTo>
                <a:cubicBezTo>
                  <a:pt x="427752" y="1007697"/>
                  <a:pt x="120289" y="980688"/>
                  <a:pt x="0" y="999443"/>
                </a:cubicBezTo>
                <a:cubicBezTo>
                  <a:pt x="-5628" y="866772"/>
                  <a:pt x="45558" y="737511"/>
                  <a:pt x="0" y="529705"/>
                </a:cubicBezTo>
                <a:cubicBezTo>
                  <a:pt x="-45558" y="321899"/>
                  <a:pt x="6239" y="159745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3759325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22901F0-96AB-4408-BA78-4C5464116E3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459" y="50804"/>
            <a:ext cx="1840369" cy="993555"/>
          </a:xfrm>
          <a:custGeom>
            <a:avLst/>
            <a:gdLst>
              <a:gd name="connsiteX0" fmla="*/ 0 w 1840369"/>
              <a:gd name="connsiteY0" fmla="*/ 0 h 993555"/>
              <a:gd name="connsiteX1" fmla="*/ 460092 w 1840369"/>
              <a:gd name="connsiteY1" fmla="*/ 0 h 993555"/>
              <a:gd name="connsiteX2" fmla="*/ 938588 w 1840369"/>
              <a:gd name="connsiteY2" fmla="*/ 0 h 993555"/>
              <a:gd name="connsiteX3" fmla="*/ 1417084 w 1840369"/>
              <a:gd name="connsiteY3" fmla="*/ 0 h 993555"/>
              <a:gd name="connsiteX4" fmla="*/ 1840369 w 1840369"/>
              <a:gd name="connsiteY4" fmla="*/ 0 h 993555"/>
              <a:gd name="connsiteX5" fmla="*/ 1840369 w 1840369"/>
              <a:gd name="connsiteY5" fmla="*/ 506713 h 993555"/>
              <a:gd name="connsiteX6" fmla="*/ 1840369 w 1840369"/>
              <a:gd name="connsiteY6" fmla="*/ 993555 h 993555"/>
              <a:gd name="connsiteX7" fmla="*/ 1361873 w 1840369"/>
              <a:gd name="connsiteY7" fmla="*/ 993555 h 993555"/>
              <a:gd name="connsiteX8" fmla="*/ 938588 w 1840369"/>
              <a:gd name="connsiteY8" fmla="*/ 993555 h 993555"/>
              <a:gd name="connsiteX9" fmla="*/ 496900 w 1840369"/>
              <a:gd name="connsiteY9" fmla="*/ 993555 h 993555"/>
              <a:gd name="connsiteX10" fmla="*/ 0 w 1840369"/>
              <a:gd name="connsiteY10" fmla="*/ 993555 h 993555"/>
              <a:gd name="connsiteX11" fmla="*/ 0 w 1840369"/>
              <a:gd name="connsiteY11" fmla="*/ 496778 h 993555"/>
              <a:gd name="connsiteX12" fmla="*/ 0 w 1840369"/>
              <a:gd name="connsiteY12" fmla="*/ 0 h 99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40369" h="993555" fill="none" extrusionOk="0">
                <a:moveTo>
                  <a:pt x="0" y="0"/>
                </a:moveTo>
                <a:cubicBezTo>
                  <a:pt x="226880" y="-14985"/>
                  <a:pt x="280760" y="45981"/>
                  <a:pt x="460092" y="0"/>
                </a:cubicBezTo>
                <a:cubicBezTo>
                  <a:pt x="639424" y="-45981"/>
                  <a:pt x="831550" y="46004"/>
                  <a:pt x="938588" y="0"/>
                </a:cubicBezTo>
                <a:cubicBezTo>
                  <a:pt x="1045626" y="-46004"/>
                  <a:pt x="1200144" y="17013"/>
                  <a:pt x="1417084" y="0"/>
                </a:cubicBezTo>
                <a:cubicBezTo>
                  <a:pt x="1634024" y="-17013"/>
                  <a:pt x="1733298" y="25791"/>
                  <a:pt x="1840369" y="0"/>
                </a:cubicBezTo>
                <a:cubicBezTo>
                  <a:pt x="1882993" y="105855"/>
                  <a:pt x="1801797" y="262387"/>
                  <a:pt x="1840369" y="506713"/>
                </a:cubicBezTo>
                <a:cubicBezTo>
                  <a:pt x="1878941" y="751039"/>
                  <a:pt x="1810427" y="833509"/>
                  <a:pt x="1840369" y="993555"/>
                </a:cubicBezTo>
                <a:cubicBezTo>
                  <a:pt x="1687250" y="1027630"/>
                  <a:pt x="1480012" y="981683"/>
                  <a:pt x="1361873" y="993555"/>
                </a:cubicBezTo>
                <a:cubicBezTo>
                  <a:pt x="1243734" y="1005427"/>
                  <a:pt x="1143259" y="987549"/>
                  <a:pt x="938588" y="993555"/>
                </a:cubicBezTo>
                <a:cubicBezTo>
                  <a:pt x="733917" y="999561"/>
                  <a:pt x="616974" y="958693"/>
                  <a:pt x="496900" y="993555"/>
                </a:cubicBezTo>
                <a:cubicBezTo>
                  <a:pt x="376826" y="1028417"/>
                  <a:pt x="237672" y="988937"/>
                  <a:pt x="0" y="993555"/>
                </a:cubicBezTo>
                <a:cubicBezTo>
                  <a:pt x="-8714" y="760823"/>
                  <a:pt x="11439" y="645747"/>
                  <a:pt x="0" y="496778"/>
                </a:cubicBezTo>
                <a:cubicBezTo>
                  <a:pt x="-11439" y="347809"/>
                  <a:pt x="43314" y="224251"/>
                  <a:pt x="0" y="0"/>
                </a:cubicBezTo>
                <a:close/>
              </a:path>
              <a:path w="1840369" h="993555" stroke="0" extrusionOk="0">
                <a:moveTo>
                  <a:pt x="0" y="0"/>
                </a:moveTo>
                <a:cubicBezTo>
                  <a:pt x="179614" y="-41720"/>
                  <a:pt x="307908" y="58587"/>
                  <a:pt x="496900" y="0"/>
                </a:cubicBezTo>
                <a:cubicBezTo>
                  <a:pt x="685892" y="-58587"/>
                  <a:pt x="800696" y="8763"/>
                  <a:pt x="956992" y="0"/>
                </a:cubicBezTo>
                <a:cubicBezTo>
                  <a:pt x="1113288" y="-8763"/>
                  <a:pt x="1189552" y="26816"/>
                  <a:pt x="1380277" y="0"/>
                </a:cubicBezTo>
                <a:cubicBezTo>
                  <a:pt x="1571002" y="-26816"/>
                  <a:pt x="1617929" y="5264"/>
                  <a:pt x="1840369" y="0"/>
                </a:cubicBezTo>
                <a:cubicBezTo>
                  <a:pt x="1854197" y="117153"/>
                  <a:pt x="1809054" y="300975"/>
                  <a:pt x="1840369" y="486842"/>
                </a:cubicBezTo>
                <a:cubicBezTo>
                  <a:pt x="1871684" y="672709"/>
                  <a:pt x="1816529" y="887186"/>
                  <a:pt x="1840369" y="993555"/>
                </a:cubicBezTo>
                <a:cubicBezTo>
                  <a:pt x="1674538" y="995104"/>
                  <a:pt x="1536014" y="940230"/>
                  <a:pt x="1343469" y="993555"/>
                </a:cubicBezTo>
                <a:cubicBezTo>
                  <a:pt x="1150924" y="1046880"/>
                  <a:pt x="988746" y="992910"/>
                  <a:pt x="846570" y="993555"/>
                </a:cubicBezTo>
                <a:cubicBezTo>
                  <a:pt x="704394" y="994200"/>
                  <a:pt x="250947" y="921410"/>
                  <a:pt x="0" y="993555"/>
                </a:cubicBezTo>
                <a:cubicBezTo>
                  <a:pt x="-13399" y="771086"/>
                  <a:pt x="55674" y="604410"/>
                  <a:pt x="0" y="496778"/>
                </a:cubicBezTo>
                <a:cubicBezTo>
                  <a:pt x="-55674" y="389146"/>
                  <a:pt x="8343" y="202240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35979540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7511D8B-197C-44DA-BEA1-5DC5E2D3A97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589060" y="67446"/>
            <a:ext cx="2073485" cy="999443"/>
          </a:xfrm>
          <a:custGeom>
            <a:avLst/>
            <a:gdLst>
              <a:gd name="connsiteX0" fmla="*/ 0 w 2073485"/>
              <a:gd name="connsiteY0" fmla="*/ 0 h 999443"/>
              <a:gd name="connsiteX1" fmla="*/ 539106 w 2073485"/>
              <a:gd name="connsiteY1" fmla="*/ 0 h 999443"/>
              <a:gd name="connsiteX2" fmla="*/ 1078212 w 2073485"/>
              <a:gd name="connsiteY2" fmla="*/ 0 h 999443"/>
              <a:gd name="connsiteX3" fmla="*/ 1534379 w 2073485"/>
              <a:gd name="connsiteY3" fmla="*/ 0 h 999443"/>
              <a:gd name="connsiteX4" fmla="*/ 2073485 w 2073485"/>
              <a:gd name="connsiteY4" fmla="*/ 0 h 999443"/>
              <a:gd name="connsiteX5" fmla="*/ 2073485 w 2073485"/>
              <a:gd name="connsiteY5" fmla="*/ 479733 h 999443"/>
              <a:gd name="connsiteX6" fmla="*/ 2073485 w 2073485"/>
              <a:gd name="connsiteY6" fmla="*/ 999443 h 999443"/>
              <a:gd name="connsiteX7" fmla="*/ 1534379 w 2073485"/>
              <a:gd name="connsiteY7" fmla="*/ 999443 h 999443"/>
              <a:gd name="connsiteX8" fmla="*/ 1016008 w 2073485"/>
              <a:gd name="connsiteY8" fmla="*/ 999443 h 999443"/>
              <a:gd name="connsiteX9" fmla="*/ 476902 w 2073485"/>
              <a:gd name="connsiteY9" fmla="*/ 999443 h 999443"/>
              <a:gd name="connsiteX10" fmla="*/ 0 w 2073485"/>
              <a:gd name="connsiteY10" fmla="*/ 999443 h 999443"/>
              <a:gd name="connsiteX11" fmla="*/ 0 w 2073485"/>
              <a:gd name="connsiteY11" fmla="*/ 519710 h 999443"/>
              <a:gd name="connsiteX12" fmla="*/ 0 w 2073485"/>
              <a:gd name="connsiteY12" fmla="*/ 0 h 999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73485" h="999443" fill="none" extrusionOk="0">
                <a:moveTo>
                  <a:pt x="0" y="0"/>
                </a:moveTo>
                <a:cubicBezTo>
                  <a:pt x="218470" y="-37841"/>
                  <a:pt x="344017" y="31191"/>
                  <a:pt x="539106" y="0"/>
                </a:cubicBezTo>
                <a:cubicBezTo>
                  <a:pt x="734195" y="-31191"/>
                  <a:pt x="908205" y="4942"/>
                  <a:pt x="1078212" y="0"/>
                </a:cubicBezTo>
                <a:cubicBezTo>
                  <a:pt x="1248219" y="-4942"/>
                  <a:pt x="1314422" y="52234"/>
                  <a:pt x="1534379" y="0"/>
                </a:cubicBezTo>
                <a:cubicBezTo>
                  <a:pt x="1754336" y="-52234"/>
                  <a:pt x="1932339" y="53280"/>
                  <a:pt x="2073485" y="0"/>
                </a:cubicBezTo>
                <a:cubicBezTo>
                  <a:pt x="2120991" y="140226"/>
                  <a:pt x="2030827" y="364001"/>
                  <a:pt x="2073485" y="479733"/>
                </a:cubicBezTo>
                <a:cubicBezTo>
                  <a:pt x="2116143" y="595465"/>
                  <a:pt x="2064141" y="815017"/>
                  <a:pt x="2073485" y="999443"/>
                </a:cubicBezTo>
                <a:cubicBezTo>
                  <a:pt x="1946034" y="1028671"/>
                  <a:pt x="1765475" y="969816"/>
                  <a:pt x="1534379" y="999443"/>
                </a:cubicBezTo>
                <a:cubicBezTo>
                  <a:pt x="1303283" y="1029070"/>
                  <a:pt x="1174579" y="998695"/>
                  <a:pt x="1016008" y="999443"/>
                </a:cubicBezTo>
                <a:cubicBezTo>
                  <a:pt x="857437" y="1000191"/>
                  <a:pt x="653077" y="965153"/>
                  <a:pt x="476902" y="999443"/>
                </a:cubicBezTo>
                <a:cubicBezTo>
                  <a:pt x="300727" y="1033733"/>
                  <a:pt x="139096" y="951085"/>
                  <a:pt x="0" y="999443"/>
                </a:cubicBezTo>
                <a:cubicBezTo>
                  <a:pt x="-6428" y="846062"/>
                  <a:pt x="19718" y="626570"/>
                  <a:pt x="0" y="519710"/>
                </a:cubicBezTo>
                <a:cubicBezTo>
                  <a:pt x="-19718" y="412850"/>
                  <a:pt x="30592" y="149904"/>
                  <a:pt x="0" y="0"/>
                </a:cubicBezTo>
                <a:close/>
              </a:path>
              <a:path w="2073485" h="999443" stroke="0" extrusionOk="0">
                <a:moveTo>
                  <a:pt x="0" y="0"/>
                </a:moveTo>
                <a:cubicBezTo>
                  <a:pt x="223641" y="-31496"/>
                  <a:pt x="354919" y="34684"/>
                  <a:pt x="476902" y="0"/>
                </a:cubicBezTo>
                <a:cubicBezTo>
                  <a:pt x="598885" y="-34684"/>
                  <a:pt x="737851" y="10829"/>
                  <a:pt x="995273" y="0"/>
                </a:cubicBezTo>
                <a:cubicBezTo>
                  <a:pt x="1252695" y="-10829"/>
                  <a:pt x="1296895" y="49970"/>
                  <a:pt x="1513644" y="0"/>
                </a:cubicBezTo>
                <a:cubicBezTo>
                  <a:pt x="1730393" y="-49970"/>
                  <a:pt x="1925460" y="436"/>
                  <a:pt x="2073485" y="0"/>
                </a:cubicBezTo>
                <a:cubicBezTo>
                  <a:pt x="2123440" y="153245"/>
                  <a:pt x="2033348" y="252205"/>
                  <a:pt x="2073485" y="489727"/>
                </a:cubicBezTo>
                <a:cubicBezTo>
                  <a:pt x="2113622" y="727249"/>
                  <a:pt x="2017007" y="874681"/>
                  <a:pt x="2073485" y="999443"/>
                </a:cubicBezTo>
                <a:cubicBezTo>
                  <a:pt x="1855730" y="1039684"/>
                  <a:pt x="1794393" y="970006"/>
                  <a:pt x="1617318" y="999443"/>
                </a:cubicBezTo>
                <a:cubicBezTo>
                  <a:pt x="1440243" y="1028880"/>
                  <a:pt x="1257742" y="964513"/>
                  <a:pt x="1161152" y="999443"/>
                </a:cubicBezTo>
                <a:cubicBezTo>
                  <a:pt x="1064562" y="1034373"/>
                  <a:pt x="905365" y="974682"/>
                  <a:pt x="704985" y="999443"/>
                </a:cubicBezTo>
                <a:cubicBezTo>
                  <a:pt x="504605" y="1024204"/>
                  <a:pt x="263047" y="937129"/>
                  <a:pt x="0" y="999443"/>
                </a:cubicBezTo>
                <a:cubicBezTo>
                  <a:pt x="-35028" y="810642"/>
                  <a:pt x="6986" y="730159"/>
                  <a:pt x="0" y="499722"/>
                </a:cubicBezTo>
                <a:cubicBezTo>
                  <a:pt x="-6986" y="269285"/>
                  <a:pt x="23997" y="235479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51438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335E699-E891-45B2-A8A0-995483CA82B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275" y="6414470"/>
            <a:ext cx="920877" cy="473980"/>
          </a:xfrm>
          <a:custGeom>
            <a:avLst/>
            <a:gdLst>
              <a:gd name="connsiteX0" fmla="*/ 0 w 920877"/>
              <a:gd name="connsiteY0" fmla="*/ 0 h 473980"/>
              <a:gd name="connsiteX1" fmla="*/ 432812 w 920877"/>
              <a:gd name="connsiteY1" fmla="*/ 0 h 473980"/>
              <a:gd name="connsiteX2" fmla="*/ 920877 w 920877"/>
              <a:gd name="connsiteY2" fmla="*/ 0 h 473980"/>
              <a:gd name="connsiteX3" fmla="*/ 920877 w 920877"/>
              <a:gd name="connsiteY3" fmla="*/ 473980 h 473980"/>
              <a:gd name="connsiteX4" fmla="*/ 460439 w 920877"/>
              <a:gd name="connsiteY4" fmla="*/ 473980 h 473980"/>
              <a:gd name="connsiteX5" fmla="*/ 0 w 920877"/>
              <a:gd name="connsiteY5" fmla="*/ 473980 h 473980"/>
              <a:gd name="connsiteX6" fmla="*/ 0 w 920877"/>
              <a:gd name="connsiteY6" fmla="*/ 0 h 47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0877" h="473980" fill="none" extrusionOk="0">
                <a:moveTo>
                  <a:pt x="0" y="0"/>
                </a:moveTo>
                <a:cubicBezTo>
                  <a:pt x="159804" y="-28888"/>
                  <a:pt x="312295" y="50827"/>
                  <a:pt x="432812" y="0"/>
                </a:cubicBezTo>
                <a:cubicBezTo>
                  <a:pt x="553329" y="-50827"/>
                  <a:pt x="796306" y="24096"/>
                  <a:pt x="920877" y="0"/>
                </a:cubicBezTo>
                <a:cubicBezTo>
                  <a:pt x="922005" y="148545"/>
                  <a:pt x="889674" y="270196"/>
                  <a:pt x="920877" y="473980"/>
                </a:cubicBezTo>
                <a:cubicBezTo>
                  <a:pt x="731315" y="520396"/>
                  <a:pt x="602933" y="437380"/>
                  <a:pt x="460439" y="473980"/>
                </a:cubicBezTo>
                <a:cubicBezTo>
                  <a:pt x="317945" y="510580"/>
                  <a:pt x="134206" y="436631"/>
                  <a:pt x="0" y="473980"/>
                </a:cubicBezTo>
                <a:cubicBezTo>
                  <a:pt x="-27026" y="259033"/>
                  <a:pt x="55966" y="219356"/>
                  <a:pt x="0" y="0"/>
                </a:cubicBezTo>
                <a:close/>
              </a:path>
              <a:path w="920877" h="473980" stroke="0" extrusionOk="0">
                <a:moveTo>
                  <a:pt x="0" y="0"/>
                </a:moveTo>
                <a:cubicBezTo>
                  <a:pt x="190387" y="-53386"/>
                  <a:pt x="233950" y="5161"/>
                  <a:pt x="460439" y="0"/>
                </a:cubicBezTo>
                <a:cubicBezTo>
                  <a:pt x="686928" y="-5161"/>
                  <a:pt x="802309" y="7983"/>
                  <a:pt x="920877" y="0"/>
                </a:cubicBezTo>
                <a:cubicBezTo>
                  <a:pt x="950503" y="163466"/>
                  <a:pt x="895902" y="330782"/>
                  <a:pt x="920877" y="473980"/>
                </a:cubicBezTo>
                <a:cubicBezTo>
                  <a:pt x="799020" y="516307"/>
                  <a:pt x="659671" y="450941"/>
                  <a:pt x="488065" y="473980"/>
                </a:cubicBezTo>
                <a:cubicBezTo>
                  <a:pt x="316459" y="497019"/>
                  <a:pt x="135236" y="471023"/>
                  <a:pt x="0" y="473980"/>
                </a:cubicBezTo>
                <a:cubicBezTo>
                  <a:pt x="-32971" y="292744"/>
                  <a:pt x="12107" y="190790"/>
                  <a:pt x="0" y="0"/>
                </a:cubicBezTo>
                <a:close/>
              </a:path>
            </a:pathLst>
          </a:custGeom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690582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84660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44078" rtl="0" eaLnBrk="1" latinLnBrk="0" hangingPunct="1">
        <a:lnSpc>
          <a:spcPct val="90000"/>
        </a:lnSpc>
        <a:spcBef>
          <a:spcPct val="0"/>
        </a:spcBef>
        <a:buNone/>
        <a:defRPr sz="4062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1020" indent="-211020" algn="l" defTabSz="844078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954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3058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585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55097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77136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99175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321213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3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291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30" indent="-211020" algn="l" defTabSz="844078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39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78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17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55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195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33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72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11" algn="l" defTabSz="844078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customXml" Target="../ink/ink2.xml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6.png"/><Relationship Id="rId17" Type="http://schemas.openxmlformats.org/officeDocument/2006/relationships/image" Target="../media/image18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customXml" Target="../ink/ink1.xml"/><Relationship Id="rId5" Type="http://schemas.openxmlformats.org/officeDocument/2006/relationships/image" Target="../media/image11.wmf"/><Relationship Id="rId15" Type="http://schemas.openxmlformats.org/officeDocument/2006/relationships/image" Target="../media/image16.svg"/><Relationship Id="rId10" Type="http://schemas.openxmlformats.org/officeDocument/2006/relationships/image" Target="../media/image13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3D87DF-AE4D-DB4F-97AC-1102902B69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Klímakárenyhítési stratégiák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4B5FFAB-4477-B349-966F-DBC3FF5C14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Szarvas, 2020. január 30.</a:t>
            </a:r>
          </a:p>
        </p:txBody>
      </p:sp>
    </p:spTree>
    <p:extLst>
      <p:ext uri="{BB962C8B-B14F-4D97-AF65-F5344CB8AC3E}">
        <p14:creationId xmlns:p14="http://schemas.microsoft.com/office/powerpoint/2010/main" val="363503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3">
            <a:extLst>
              <a:ext uri="{FF2B5EF4-FFF2-40B4-BE49-F238E27FC236}">
                <a16:creationId xmlns:a16="http://schemas.microsoft.com/office/drawing/2014/main" id="{66FBB2A2-0CCE-9F4A-939A-8DCFB638828E}"/>
              </a:ext>
            </a:extLst>
          </p:cNvPr>
          <p:cNvSpPr txBox="1">
            <a:spLocks/>
          </p:cNvSpPr>
          <p:nvPr/>
        </p:nvSpPr>
        <p:spPr bwMode="auto">
          <a:xfrm>
            <a:off x="770219" y="725978"/>
            <a:ext cx="7596554" cy="50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sz="2954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BE8BEF5-2104-ED4B-95D4-8D9A7729A5C3}"/>
              </a:ext>
            </a:extLst>
          </p:cNvPr>
          <p:cNvSpPr txBox="1"/>
          <p:nvPr/>
        </p:nvSpPr>
        <p:spPr>
          <a:xfrm>
            <a:off x="808231" y="4860433"/>
            <a:ext cx="18473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2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3B03512-2F08-0C4F-941F-527DB82F3041}"/>
              </a:ext>
            </a:extLst>
          </p:cNvPr>
          <p:cNvSpPr txBox="1"/>
          <p:nvPr/>
        </p:nvSpPr>
        <p:spPr>
          <a:xfrm>
            <a:off x="4457594" y="3818739"/>
            <a:ext cx="184731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hu-HU" sz="221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B6DF72C-2825-43FD-B2F3-D7F1E6C05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talaj értéke = termőképessége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2132CA9-13F5-4CF7-9946-CBA921725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31" y="5016056"/>
            <a:ext cx="7886700" cy="1226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215" b="1" dirty="0"/>
              <a:t>HUMUSZ: a szervesanyagok baktériumok és gombák általi lebontásának a végterméke. </a:t>
            </a:r>
          </a:p>
          <a:p>
            <a:pPr marL="0" indent="0">
              <a:buNone/>
            </a:pPr>
            <a:r>
              <a:rPr lang="hu-HU" sz="2215" dirty="0"/>
              <a:t>A talaj szerves C-tartalma arányos a humusztartalommal</a:t>
            </a:r>
          </a:p>
          <a:p>
            <a:pPr algn="ctr"/>
            <a:endParaRPr lang="hu-HU" sz="2215" b="1" dirty="0"/>
          </a:p>
          <a:p>
            <a:endParaRPr lang="hu-HU" sz="2215" dirty="0"/>
          </a:p>
        </p:txBody>
      </p:sp>
      <p:pic>
        <p:nvPicPr>
          <p:cNvPr id="6146" name="Picture 2" descr="Képtalálat a következőre: „talaj”">
            <a:extLst>
              <a:ext uri="{FF2B5EF4-FFF2-40B4-BE49-F238E27FC236}">
                <a16:creationId xmlns:a16="http://schemas.microsoft.com/office/drawing/2014/main" id="{09434FCA-AAA0-4843-8606-E5BB9252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9016" y="2043307"/>
            <a:ext cx="4911365" cy="2775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68AAD9F0-74E6-479F-A686-B4D7ADD8B3E3}"/>
              </a:ext>
            </a:extLst>
          </p:cNvPr>
          <p:cNvSpPr txBox="1"/>
          <p:nvPr/>
        </p:nvSpPr>
        <p:spPr>
          <a:xfrm>
            <a:off x="3306639" y="3544297"/>
            <a:ext cx="1920719" cy="6605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9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Humusz</a:t>
            </a:r>
          </a:p>
        </p:txBody>
      </p:sp>
    </p:spTree>
    <p:extLst>
      <p:ext uri="{BB962C8B-B14F-4D97-AF65-F5344CB8AC3E}">
        <p14:creationId xmlns:p14="http://schemas.microsoft.com/office/powerpoint/2010/main" val="2972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lt">
            <a:extLst>
              <a:ext uri="{FF2B5EF4-FFF2-40B4-BE49-F238E27FC236}">
                <a16:creationId xmlns:a16="http://schemas.microsoft.com/office/drawing/2014/main" id="{9D07FE2F-D178-2A4C-88FF-54A8A9F5A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8363" y="1961456"/>
            <a:ext cx="655787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C81168CC-B6BB-1948-9B05-62162CF3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44" y="1204016"/>
            <a:ext cx="8057406" cy="697135"/>
          </a:xfrm>
        </p:spPr>
        <p:txBody>
          <a:bodyPr>
            <a:normAutofit/>
          </a:bodyPr>
          <a:lstStyle/>
          <a:p>
            <a:r>
              <a:rPr lang="hu-HU" dirty="0"/>
              <a:t>A talajszerkezet épülése</a:t>
            </a:r>
          </a:p>
        </p:txBody>
      </p:sp>
    </p:spTree>
    <p:extLst>
      <p:ext uri="{BB962C8B-B14F-4D97-AF65-F5344CB8AC3E}">
        <p14:creationId xmlns:p14="http://schemas.microsoft.com/office/powerpoint/2010/main" val="2565801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1">
            <a:extLst>
              <a:ext uri="{FF2B5EF4-FFF2-40B4-BE49-F238E27FC236}">
                <a16:creationId xmlns:a16="http://schemas.microsoft.com/office/drawing/2014/main" id="{42A93A5E-B512-A44D-9515-9542E4A95EC9}"/>
              </a:ext>
            </a:extLst>
          </p:cNvPr>
          <p:cNvSpPr txBox="1">
            <a:spLocks/>
          </p:cNvSpPr>
          <p:nvPr/>
        </p:nvSpPr>
        <p:spPr>
          <a:xfrm>
            <a:off x="748201" y="4967327"/>
            <a:ext cx="3602863" cy="1141430"/>
          </a:xfrm>
          <a:prstGeom prst="rect">
            <a:avLst/>
          </a:prstGeom>
        </p:spPr>
        <p:txBody>
          <a:bodyPr vert="horz" lIns="84406" tIns="42203" rIns="84406" bIns="42203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954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Baktériumnyálka</a:t>
            </a:r>
            <a:r>
              <a:rPr lang="hu-HU" sz="295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sz="295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(EPS - extracelluláris </a:t>
            </a:r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poliszacharid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95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artalom helye 3">
            <a:extLst>
              <a:ext uri="{FF2B5EF4-FFF2-40B4-BE49-F238E27FC236}">
                <a16:creationId xmlns:a16="http://schemas.microsoft.com/office/drawing/2014/main" id="{E65C077E-04E0-A94F-B417-653F22F4890B}"/>
              </a:ext>
            </a:extLst>
          </p:cNvPr>
          <p:cNvSpPr txBox="1">
            <a:spLocks/>
          </p:cNvSpPr>
          <p:nvPr/>
        </p:nvSpPr>
        <p:spPr>
          <a:xfrm>
            <a:off x="4747642" y="4967327"/>
            <a:ext cx="3556900" cy="11414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954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Gombafonalak</a:t>
            </a:r>
          </a:p>
        </p:txBody>
      </p:sp>
      <p:pic>
        <p:nvPicPr>
          <p:cNvPr id="13" name="Picture 2" descr="Bacterial glue">
            <a:extLst>
              <a:ext uri="{FF2B5EF4-FFF2-40B4-BE49-F238E27FC236}">
                <a16:creationId xmlns:a16="http://schemas.microsoft.com/office/drawing/2014/main" id="{0086F0B7-4E1F-9842-9927-0F67B42FB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197" y="2056813"/>
            <a:ext cx="3683736" cy="2744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Fungal hyphae - soil aggregates">
            <a:extLst>
              <a:ext uri="{FF2B5EF4-FFF2-40B4-BE49-F238E27FC236}">
                <a16:creationId xmlns:a16="http://schemas.microsoft.com/office/drawing/2014/main" id="{90CF8466-B0C2-F447-AA64-E229FAEB7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722" y="2073634"/>
            <a:ext cx="3636741" cy="2727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5F535BE-608E-41D3-94B8-2EEBDEF1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Talajszerkezet építése talajoltással</a:t>
            </a:r>
          </a:p>
        </p:txBody>
      </p:sp>
    </p:spTree>
    <p:extLst>
      <p:ext uri="{BB962C8B-B14F-4D97-AF65-F5344CB8AC3E}">
        <p14:creationId xmlns:p14="http://schemas.microsoft.com/office/powerpoint/2010/main" val="1432825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2">
            <a:extLst>
              <a:ext uri="{FF2B5EF4-FFF2-40B4-BE49-F238E27FC236}">
                <a16:creationId xmlns:a16="http://schemas.microsoft.com/office/drawing/2014/main" id="{BEA25293-434C-B243-8259-285B534EF9FA}"/>
              </a:ext>
            </a:extLst>
          </p:cNvPr>
          <p:cNvSpPr txBox="1">
            <a:spLocks/>
          </p:cNvSpPr>
          <p:nvPr/>
        </p:nvSpPr>
        <p:spPr>
          <a:xfrm>
            <a:off x="808226" y="644681"/>
            <a:ext cx="7596554" cy="586729"/>
          </a:xfrm>
          <a:prstGeom prst="rect">
            <a:avLst/>
          </a:prstGeom>
        </p:spPr>
        <p:txBody>
          <a:bodyPr vert="horz" lIns="84406" tIns="42203" rIns="84406" bIns="4220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32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artalom helye 1">
            <a:extLst>
              <a:ext uri="{FF2B5EF4-FFF2-40B4-BE49-F238E27FC236}">
                <a16:creationId xmlns:a16="http://schemas.microsoft.com/office/drawing/2014/main" id="{1D863EEB-94A7-A146-ADA5-7ACBF5C64BC4}"/>
              </a:ext>
            </a:extLst>
          </p:cNvPr>
          <p:cNvSpPr txBox="1">
            <a:spLocks/>
          </p:cNvSpPr>
          <p:nvPr/>
        </p:nvSpPr>
        <p:spPr>
          <a:xfrm>
            <a:off x="4989694" y="2360627"/>
            <a:ext cx="3970924" cy="1912848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529" indent="-316529" algn="l">
              <a:buFont typeface="Arial" panose="020B0604020202020204" pitchFamily="34" charset="0"/>
              <a:buChar char="•"/>
            </a:pPr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http://www.microped.uni-bremen.de/Bilder/SEM_11_kl.jpg">
            <a:extLst>
              <a:ext uri="{FF2B5EF4-FFF2-40B4-BE49-F238E27FC236}">
                <a16:creationId xmlns:a16="http://schemas.microsoft.com/office/drawing/2014/main" id="{C43BE091-D20C-DE48-B029-39E1B763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350" y="2263524"/>
            <a:ext cx="3679141" cy="367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891E1E2-E8F9-4BB2-922A-060698CC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/>
              <a:t>Bakteriális EPS és a talaj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B73AF029-F527-4FC1-97D3-CC3B667145E5}"/>
              </a:ext>
            </a:extLst>
          </p:cNvPr>
          <p:cNvSpPr/>
          <p:nvPr/>
        </p:nvSpPr>
        <p:spPr>
          <a:xfrm>
            <a:off x="4547546" y="2195983"/>
            <a:ext cx="45964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6529" indent="-316529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felületű (kolloid) ragasztó.</a:t>
            </a:r>
          </a:p>
          <a:p>
            <a:pPr marL="316529" indent="-316529"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Biofilmet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képez (sok baktérium van alatta).</a:t>
            </a:r>
          </a:p>
          <a:p>
            <a:pPr marL="316529" indent="-316529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Szervesanyag bontás </a:t>
            </a:r>
            <a:b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Humifikáció</a:t>
            </a:r>
          </a:p>
          <a:p>
            <a:pPr marL="316529" indent="-316529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Talajszerkezet javítása</a:t>
            </a:r>
          </a:p>
          <a:p>
            <a:pPr marL="316529" indent="-316529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Tápanyagmegkötés, </a:t>
            </a:r>
            <a:b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N-kimosódás akadályozása</a:t>
            </a:r>
          </a:p>
          <a:p>
            <a:pPr marL="316529" indent="-316529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Vízmegkötés</a:t>
            </a:r>
          </a:p>
          <a:p>
            <a:pPr marL="316529" indent="-316529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Talajmunka </a:t>
            </a:r>
          </a:p>
        </p:txBody>
      </p:sp>
    </p:spTree>
    <p:extLst>
      <p:ext uri="{BB962C8B-B14F-4D97-AF65-F5344CB8AC3E}">
        <p14:creationId xmlns:p14="http://schemas.microsoft.com/office/powerpoint/2010/main" val="2302986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>
            <a:extLst>
              <a:ext uri="{FF2B5EF4-FFF2-40B4-BE49-F238E27FC236}">
                <a16:creationId xmlns:a16="http://schemas.microsoft.com/office/drawing/2014/main" id="{367E1F1F-F52D-994F-8CF4-2001F620516A}"/>
              </a:ext>
            </a:extLst>
          </p:cNvPr>
          <p:cNvSpPr txBox="1">
            <a:spLocks/>
          </p:cNvSpPr>
          <p:nvPr/>
        </p:nvSpPr>
        <p:spPr>
          <a:xfrm>
            <a:off x="797541" y="669690"/>
            <a:ext cx="7596554" cy="604540"/>
          </a:xfrm>
          <a:prstGeom prst="rect">
            <a:avLst/>
          </a:prstGeom>
        </p:spPr>
        <p:txBody>
          <a:bodyPr vert="horz" lIns="84406" tIns="42203" rIns="84406" bIns="4220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32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artalom helye 5">
            <a:extLst>
              <a:ext uri="{FF2B5EF4-FFF2-40B4-BE49-F238E27FC236}">
                <a16:creationId xmlns:a16="http://schemas.microsoft.com/office/drawing/2014/main" id="{36967CB5-A324-8C42-B9E7-68739495ECD9}"/>
              </a:ext>
            </a:extLst>
          </p:cNvPr>
          <p:cNvSpPr txBox="1">
            <a:spLocks/>
          </p:cNvSpPr>
          <p:nvPr/>
        </p:nvSpPr>
        <p:spPr>
          <a:xfrm>
            <a:off x="3953201" y="2099930"/>
            <a:ext cx="5021632" cy="25387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3323" dirty="0">
                <a:solidFill>
                  <a:schemeClr val="bg1"/>
                </a:solidFill>
              </a:rPr>
              <a:t>Egyes baktériumtörzsek jelentős mennyiségű </a:t>
            </a:r>
            <a:r>
              <a:rPr lang="hu-HU" sz="3323" b="1" dirty="0">
                <a:solidFill>
                  <a:schemeClr val="bg1"/>
                </a:solidFill>
              </a:rPr>
              <a:t>EPS</a:t>
            </a:r>
            <a:r>
              <a:rPr lang="hu-HU" sz="3323" dirty="0">
                <a:solidFill>
                  <a:schemeClr val="bg1"/>
                </a:solidFill>
              </a:rPr>
              <a:t> termelésére képesek</a:t>
            </a:r>
          </a:p>
          <a:p>
            <a:r>
              <a:rPr lang="hu-HU" sz="3323" i="1" dirty="0" err="1">
                <a:solidFill>
                  <a:schemeClr val="bg1"/>
                </a:solidFill>
              </a:rPr>
              <a:t>Micrococcus</a:t>
            </a:r>
            <a:r>
              <a:rPr lang="hu-HU" sz="3323" i="1" dirty="0">
                <a:solidFill>
                  <a:schemeClr val="bg1"/>
                </a:solidFill>
              </a:rPr>
              <a:t> </a:t>
            </a:r>
            <a:r>
              <a:rPr lang="hu-HU" sz="3323" i="1" dirty="0" err="1">
                <a:solidFill>
                  <a:schemeClr val="bg1"/>
                </a:solidFill>
              </a:rPr>
              <a:t>roseus</a:t>
            </a:r>
            <a:endParaRPr lang="hu-HU" sz="3323" i="1" dirty="0">
              <a:solidFill>
                <a:schemeClr val="bg1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4DDA970-6CDF-F044-B424-C14CFA55B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0" y="2099931"/>
            <a:ext cx="3242110" cy="3937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2A4B4CA-67F0-4B2E-83C7-AC445DBD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3600" dirty="0"/>
              <a:t>EPS - extracelluláris </a:t>
            </a:r>
            <a:r>
              <a:rPr lang="hu-HU" sz="3600" dirty="0" err="1"/>
              <a:t>poliszacharid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181209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A148E8CF-4B41-5C42-AEC1-0C80F7E4E1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8" y="2547751"/>
            <a:ext cx="4380163" cy="2553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BCB923D-2991-1C4A-A25A-E3C332F189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022" y="2547752"/>
            <a:ext cx="4380163" cy="256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D1A310A-6537-4C77-A8C4-C12C6C93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98" y="1180903"/>
            <a:ext cx="8191981" cy="643509"/>
          </a:xfrm>
        </p:spPr>
        <p:txBody>
          <a:bodyPr>
            <a:normAutofit fontScale="90000"/>
          </a:bodyPr>
          <a:lstStyle/>
          <a:p>
            <a:r>
              <a:rPr lang="hu-HU" dirty="0"/>
              <a:t>EPS termelés – alkoholos kicsapás</a:t>
            </a:r>
          </a:p>
        </p:txBody>
      </p:sp>
    </p:spTree>
    <p:extLst>
      <p:ext uri="{BB962C8B-B14F-4D97-AF65-F5344CB8AC3E}">
        <p14:creationId xmlns:p14="http://schemas.microsoft.com/office/powerpoint/2010/main" val="1360988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1A310A-6537-4C77-A8C4-C12C6C93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98" y="1180903"/>
            <a:ext cx="8191981" cy="643509"/>
          </a:xfrm>
        </p:spPr>
        <p:txBody>
          <a:bodyPr>
            <a:noAutofit/>
          </a:bodyPr>
          <a:lstStyle/>
          <a:p>
            <a:r>
              <a:rPr lang="hu-HU" sz="2400" dirty="0"/>
              <a:t>Mit lesz ennek a következménye a növényeinkre?</a:t>
            </a:r>
          </a:p>
        </p:txBody>
      </p:sp>
      <p:sp>
        <p:nvSpPr>
          <p:cNvPr id="5" name="Tartalom helye 5">
            <a:extLst>
              <a:ext uri="{FF2B5EF4-FFF2-40B4-BE49-F238E27FC236}">
                <a16:creationId xmlns:a16="http://schemas.microsoft.com/office/drawing/2014/main" id="{604790EB-9699-4AC3-9A58-22EB2172C39A}"/>
              </a:ext>
            </a:extLst>
          </p:cNvPr>
          <p:cNvSpPr txBox="1">
            <a:spLocks/>
          </p:cNvSpPr>
          <p:nvPr/>
        </p:nvSpPr>
        <p:spPr>
          <a:xfrm>
            <a:off x="4441956" y="2005387"/>
            <a:ext cx="4730325" cy="429263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Jobb talajszerkezet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Harmonikusabb víz- és tápanyagellátottság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hu-HU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Magasabb talajtermékenység</a:t>
            </a:r>
          </a:p>
          <a:p>
            <a:pPr marL="0" indent="0" algn="ctr">
              <a:buNone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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Egyenletesebb fejlődés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Nagyobb stressz- és aszálytűrés (puffer)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Nagyobb termés</a:t>
            </a:r>
          </a:p>
          <a:p>
            <a:pPr algn="ctr"/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Magasabb termésbiztonság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87B9DED-B62C-4EBC-8025-D84F72A9AB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198" y="2515343"/>
            <a:ext cx="3784055" cy="2518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926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71BB9D3E-C519-4D86-A877-63B528666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4400" dirty="0"/>
              <a:t>A talajoltás és a talaj tulajdonságainak alakulása </a:t>
            </a:r>
          </a:p>
        </p:txBody>
      </p:sp>
    </p:spTree>
    <p:extLst>
      <p:ext uri="{BB962C8B-B14F-4D97-AF65-F5344CB8AC3E}">
        <p14:creationId xmlns:p14="http://schemas.microsoft.com/office/powerpoint/2010/main" val="1538845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FF70562-A32D-A644-B6A1-8EBEDB4D04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757923"/>
              </p:ext>
            </p:extLst>
          </p:nvPr>
        </p:nvGraphicFramePr>
        <p:xfrm>
          <a:off x="0" y="2162175"/>
          <a:ext cx="9219413" cy="469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ím 3">
            <a:extLst>
              <a:ext uri="{FF2B5EF4-FFF2-40B4-BE49-F238E27FC236}">
                <a16:creationId xmlns:a16="http://schemas.microsoft.com/office/drawing/2014/main" id="{47D57E01-E24E-284B-BE00-27753D51D320}"/>
              </a:ext>
            </a:extLst>
          </p:cNvPr>
          <p:cNvSpPr txBox="1">
            <a:spLocks/>
          </p:cNvSpPr>
          <p:nvPr/>
        </p:nvSpPr>
        <p:spPr bwMode="auto">
          <a:xfrm>
            <a:off x="770219" y="725978"/>
            <a:ext cx="7596554" cy="50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sz="2954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48CF5BC-2460-450E-8E0C-8F6865129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dirty="0"/>
              <a:t>Talajkötöttség alakulása</a:t>
            </a:r>
          </a:p>
        </p:txBody>
      </p:sp>
    </p:spTree>
    <p:extLst>
      <p:ext uri="{BB962C8B-B14F-4D97-AF65-F5344CB8AC3E}">
        <p14:creationId xmlns:p14="http://schemas.microsoft.com/office/powerpoint/2010/main" val="3843419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AAEF72-8626-4CDC-A080-C6A9AF06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Következtetések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71F2CE-FBC6-4BAC-8FF7-8CE70D49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44" y="2438273"/>
            <a:ext cx="7962158" cy="272808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sz="2800" dirty="0"/>
              <a:t>A talaj kötöttsége 3 év alatt </a:t>
            </a:r>
            <a:r>
              <a:rPr lang="hu-HU" sz="2800" dirty="0">
                <a:solidFill>
                  <a:srgbClr val="FFFF00"/>
                </a:solidFill>
              </a:rPr>
              <a:t>85%-</a:t>
            </a:r>
            <a:r>
              <a:rPr lang="hu-HU" sz="2800" dirty="0" err="1">
                <a:solidFill>
                  <a:srgbClr val="FFFF00"/>
                </a:solidFill>
              </a:rPr>
              <a:t>ot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/>
              <a:t>csökkent </a:t>
            </a:r>
            <a:r>
              <a:rPr lang="hu-HU" sz="2800" dirty="0">
                <a:solidFill>
                  <a:srgbClr val="FFFF00"/>
                </a:solidFill>
              </a:rPr>
              <a:t>30 cm </a:t>
            </a:r>
            <a:r>
              <a:rPr lang="hu-HU" sz="2800" dirty="0"/>
              <a:t>(művelési) mélységben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dirty="0"/>
              <a:t>A talaj kötöttsége 3 év alatt </a:t>
            </a:r>
            <a:r>
              <a:rPr lang="hu-HU" sz="2800" dirty="0">
                <a:solidFill>
                  <a:srgbClr val="FFFF00"/>
                </a:solidFill>
              </a:rPr>
              <a:t>60%-</a:t>
            </a:r>
            <a:r>
              <a:rPr lang="hu-HU" sz="2800" dirty="0" err="1">
                <a:solidFill>
                  <a:srgbClr val="FFFF00"/>
                </a:solidFill>
              </a:rPr>
              <a:t>ot</a:t>
            </a:r>
            <a:r>
              <a:rPr lang="hu-HU" sz="2800" dirty="0">
                <a:solidFill>
                  <a:srgbClr val="FFFF00"/>
                </a:solidFill>
              </a:rPr>
              <a:t> </a:t>
            </a:r>
            <a:r>
              <a:rPr lang="hu-HU" sz="2800" dirty="0"/>
              <a:t>csökkent az </a:t>
            </a:r>
            <a:r>
              <a:rPr lang="hu-HU" sz="2800" dirty="0">
                <a:solidFill>
                  <a:srgbClr val="FFFF00"/>
                </a:solidFill>
              </a:rPr>
              <a:t>50 cm</a:t>
            </a:r>
            <a:r>
              <a:rPr lang="hu-HU" sz="2800" dirty="0"/>
              <a:t> (lazítási) mélységben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2800" dirty="0"/>
              <a:t>A vonóerő-igény jelentősen csökken a kezelt területen.</a:t>
            </a:r>
          </a:p>
        </p:txBody>
      </p:sp>
    </p:spTree>
    <p:extLst>
      <p:ext uri="{BB962C8B-B14F-4D97-AF65-F5344CB8AC3E}">
        <p14:creationId xmlns:p14="http://schemas.microsoft.com/office/powerpoint/2010/main" val="403697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A képen étel látható&#10;&#10;Automatikusan generált leírás">
            <a:extLst>
              <a:ext uri="{FF2B5EF4-FFF2-40B4-BE49-F238E27FC236}">
                <a16:creationId xmlns:a16="http://schemas.microsoft.com/office/drawing/2014/main" id="{A76049C5-BEF7-2740-9B3C-A28D9950E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753" y="1581461"/>
            <a:ext cx="5781525" cy="29774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7EA9747F-34DD-A749-870A-2FDC0C8AB95D}"/>
              </a:ext>
            </a:extLst>
          </p:cNvPr>
          <p:cNvSpPr txBox="1"/>
          <p:nvPr/>
        </p:nvSpPr>
        <p:spPr>
          <a:xfrm>
            <a:off x="1141970" y="3193166"/>
            <a:ext cx="4617513" cy="2876941"/>
          </a:xfrm>
          <a:prstGeom prst="rect">
            <a:avLst/>
          </a:prstGeom>
          <a:solidFill>
            <a:srgbClr val="013E7F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hu-HU" sz="2585" b="1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Küldetésünk:</a:t>
            </a:r>
          </a:p>
          <a:p>
            <a:pPr algn="ctr"/>
            <a:r>
              <a:rPr lang="hu-HU" sz="2585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Adjuk vissza az életét a termőföldnek, hogy az emberiség tiszta </a:t>
            </a:r>
          </a:p>
          <a:p>
            <a:pPr algn="ctr"/>
            <a:r>
              <a:rPr lang="hu-HU" sz="2585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környezetben és egészségesen </a:t>
            </a:r>
            <a:br>
              <a:rPr lang="hu-HU" sz="2585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585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élhessen a Földön!</a:t>
            </a:r>
          </a:p>
        </p:txBody>
      </p:sp>
    </p:spTree>
    <p:extLst>
      <p:ext uri="{BB962C8B-B14F-4D97-AF65-F5344CB8AC3E}">
        <p14:creationId xmlns:p14="http://schemas.microsoft.com/office/powerpoint/2010/main" val="961810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64B89D3-E1FC-3F4F-93DF-8B0231C3B4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881952"/>
              </p:ext>
            </p:extLst>
          </p:nvPr>
        </p:nvGraphicFramePr>
        <p:xfrm>
          <a:off x="6" y="1990725"/>
          <a:ext cx="9277344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DA19E908-21BB-41A2-9207-7C579047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 talaj nedvességtartalma</a:t>
            </a:r>
          </a:p>
        </p:txBody>
      </p:sp>
    </p:spTree>
    <p:extLst>
      <p:ext uri="{BB962C8B-B14F-4D97-AF65-F5344CB8AC3E}">
        <p14:creationId xmlns:p14="http://schemas.microsoft.com/office/powerpoint/2010/main" val="2912115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AAEF72-8626-4CDC-A080-C6A9AF06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Következtetések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71F2CE-FBC6-4BAC-8FF7-8CE70D49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44" y="2502281"/>
            <a:ext cx="7962158" cy="290262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sz="3200" dirty="0"/>
              <a:t>A talaj nedvességtartalma 3 év alatt </a:t>
            </a:r>
            <a:r>
              <a:rPr lang="hu-HU" sz="3200" dirty="0">
                <a:solidFill>
                  <a:srgbClr val="FFFF00"/>
                </a:solidFill>
              </a:rPr>
              <a:t>55%-</a:t>
            </a:r>
            <a:r>
              <a:rPr lang="hu-HU" sz="3200" dirty="0" err="1">
                <a:solidFill>
                  <a:srgbClr val="FFFF00"/>
                </a:solidFill>
              </a:rPr>
              <a:t>ot</a:t>
            </a:r>
            <a:r>
              <a:rPr lang="hu-HU" sz="3200" dirty="0">
                <a:solidFill>
                  <a:srgbClr val="FFFF00"/>
                </a:solidFill>
              </a:rPr>
              <a:t> </a:t>
            </a:r>
            <a:r>
              <a:rPr lang="hu-HU" sz="3200" dirty="0"/>
              <a:t>növekedett </a:t>
            </a:r>
            <a:r>
              <a:rPr lang="hu-HU" sz="3200" dirty="0">
                <a:solidFill>
                  <a:srgbClr val="FFFF00"/>
                </a:solidFill>
              </a:rPr>
              <a:t>30 cm </a:t>
            </a:r>
            <a:r>
              <a:rPr lang="hu-HU" sz="3200" dirty="0"/>
              <a:t>(művelési) mélységben.</a:t>
            </a:r>
          </a:p>
          <a:p>
            <a:pPr marL="514350" indent="-514350">
              <a:buFont typeface="+mj-lt"/>
              <a:buAutoNum type="arabicPeriod"/>
            </a:pPr>
            <a:r>
              <a:rPr lang="hu-HU" sz="3200" dirty="0"/>
              <a:t>A talaj nedvességtartalma 3 év alatt </a:t>
            </a:r>
            <a:r>
              <a:rPr lang="hu-HU" sz="3200" dirty="0">
                <a:solidFill>
                  <a:srgbClr val="FFFF00"/>
                </a:solidFill>
              </a:rPr>
              <a:t>82%-</a:t>
            </a:r>
            <a:r>
              <a:rPr lang="hu-HU" sz="3200" dirty="0" err="1">
                <a:solidFill>
                  <a:srgbClr val="FFFF00"/>
                </a:solidFill>
              </a:rPr>
              <a:t>ot</a:t>
            </a:r>
            <a:r>
              <a:rPr lang="hu-HU" sz="3200" dirty="0">
                <a:solidFill>
                  <a:srgbClr val="FFFF00"/>
                </a:solidFill>
              </a:rPr>
              <a:t> </a:t>
            </a:r>
            <a:r>
              <a:rPr lang="hu-HU" sz="3200" dirty="0"/>
              <a:t>növekedett az </a:t>
            </a:r>
            <a:r>
              <a:rPr lang="hu-HU" sz="3200" dirty="0">
                <a:solidFill>
                  <a:srgbClr val="FFFF00"/>
                </a:solidFill>
              </a:rPr>
              <a:t>50 cm</a:t>
            </a:r>
            <a:r>
              <a:rPr lang="hu-HU" sz="3200" dirty="0"/>
              <a:t> (lazítási) mélységben.</a:t>
            </a:r>
          </a:p>
        </p:txBody>
      </p:sp>
    </p:spTree>
    <p:extLst>
      <p:ext uri="{BB962C8B-B14F-4D97-AF65-F5344CB8AC3E}">
        <p14:creationId xmlns:p14="http://schemas.microsoft.com/office/powerpoint/2010/main" val="3496105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C53E2C9F-E4B8-DF4A-AB3A-7CFE6B118C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6142809"/>
              </p:ext>
            </p:extLst>
          </p:nvPr>
        </p:nvGraphicFramePr>
        <p:xfrm>
          <a:off x="0" y="2000250"/>
          <a:ext cx="9228841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Felfelé-lefelé nyíl 11">
            <a:extLst>
              <a:ext uri="{FF2B5EF4-FFF2-40B4-BE49-F238E27FC236}">
                <a16:creationId xmlns:a16="http://schemas.microsoft.com/office/drawing/2014/main" id="{461097A9-D15A-B046-AECD-37E3B5AAD132}"/>
              </a:ext>
            </a:extLst>
          </p:cNvPr>
          <p:cNvSpPr/>
          <p:nvPr/>
        </p:nvSpPr>
        <p:spPr>
          <a:xfrm>
            <a:off x="8055862" y="3142281"/>
            <a:ext cx="137162" cy="1210264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62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3C17592-CD6F-3740-A943-52243C44E35B}"/>
              </a:ext>
            </a:extLst>
          </p:cNvPr>
          <p:cNvSpPr txBox="1"/>
          <p:nvPr/>
        </p:nvSpPr>
        <p:spPr>
          <a:xfrm>
            <a:off x="7874271" y="3479113"/>
            <a:ext cx="617478" cy="31963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hu-HU" sz="1477" b="1" dirty="0">
                <a:solidFill>
                  <a:schemeClr val="bg1"/>
                </a:solidFill>
              </a:rPr>
              <a:t>11,56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000D227-9CBB-4AEC-B654-79D78316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Üzemanyag fogyasztás</a:t>
            </a:r>
          </a:p>
        </p:txBody>
      </p:sp>
    </p:spTree>
    <p:extLst>
      <p:ext uri="{BB962C8B-B14F-4D97-AF65-F5344CB8AC3E}">
        <p14:creationId xmlns:p14="http://schemas.microsoft.com/office/powerpoint/2010/main" val="1899425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AAEF72-8626-4CDC-A080-C6A9AF06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Következtetések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71F2CE-FBC6-4BAC-8FF7-8CE70D49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44" y="2612009"/>
            <a:ext cx="7962158" cy="271894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hu-HU" dirty="0"/>
              <a:t>A BactoFil Technológia </a:t>
            </a:r>
            <a:r>
              <a:rPr lang="hu-HU" b="1" dirty="0">
                <a:solidFill>
                  <a:srgbClr val="FFFF00"/>
                </a:solidFill>
              </a:rPr>
              <a:t>2 év alatt 38%-</a:t>
            </a:r>
            <a:r>
              <a:rPr lang="hu-HU" b="1" dirty="0" err="1">
                <a:solidFill>
                  <a:srgbClr val="FFFF00"/>
                </a:solidFill>
              </a:rPr>
              <a:t>al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dirty="0"/>
              <a:t>csökkentette szántáskor a gázolaj fogyasztást.</a:t>
            </a:r>
          </a:p>
          <a:p>
            <a:pPr marL="514350" indent="-514350">
              <a:buFont typeface="+mj-lt"/>
              <a:buAutoNum type="arabicPeriod"/>
            </a:pPr>
            <a:r>
              <a:rPr lang="hu-HU" b="1" dirty="0">
                <a:solidFill>
                  <a:srgbClr val="FFFF00"/>
                </a:solidFill>
              </a:rPr>
              <a:t>(</a:t>
            </a:r>
            <a:r>
              <a:rPr lang="hu-HU" b="1" dirty="0" err="1">
                <a:solidFill>
                  <a:srgbClr val="FFFF00"/>
                </a:solidFill>
              </a:rPr>
              <a:t>br</a:t>
            </a:r>
            <a:r>
              <a:rPr lang="hu-HU" b="1" dirty="0">
                <a:solidFill>
                  <a:srgbClr val="FFFF00"/>
                </a:solidFill>
              </a:rPr>
              <a:t>) 7.170.-Ft/ha KTG-megtakarítást, azaz PROFIT-növekedést értünk el a 2.évi szántáskor.</a:t>
            </a:r>
          </a:p>
        </p:txBody>
      </p:sp>
    </p:spTree>
    <p:extLst>
      <p:ext uri="{BB962C8B-B14F-4D97-AF65-F5344CB8AC3E}">
        <p14:creationId xmlns:p14="http://schemas.microsoft.com/office/powerpoint/2010/main" val="3097791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3">
            <a:extLst>
              <a:ext uri="{FF2B5EF4-FFF2-40B4-BE49-F238E27FC236}">
                <a16:creationId xmlns:a16="http://schemas.microsoft.com/office/drawing/2014/main" id="{A2E99CF1-835E-8240-A6A0-8A0A3E92B335}"/>
              </a:ext>
            </a:extLst>
          </p:cNvPr>
          <p:cNvSpPr txBox="1">
            <a:spLocks/>
          </p:cNvSpPr>
          <p:nvPr/>
        </p:nvSpPr>
        <p:spPr bwMode="auto">
          <a:xfrm>
            <a:off x="770219" y="725978"/>
            <a:ext cx="7596554" cy="50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sz="2954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ADCDE9-732B-3D4E-B2BC-03D827BAC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14" y="1901151"/>
            <a:ext cx="9038786" cy="502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5F0E4B3E-7309-4144-AE10-63754DAF1249}"/>
              </a:ext>
            </a:extLst>
          </p:cNvPr>
          <p:cNvCxnSpPr/>
          <p:nvPr/>
        </p:nvCxnSpPr>
        <p:spPr>
          <a:xfrm>
            <a:off x="2053671" y="2209708"/>
            <a:ext cx="5846406" cy="53579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57FB9C43-D001-F94C-AE1B-222B38BF72B5}"/>
              </a:ext>
            </a:extLst>
          </p:cNvPr>
          <p:cNvCxnSpPr/>
          <p:nvPr/>
        </p:nvCxnSpPr>
        <p:spPr>
          <a:xfrm>
            <a:off x="2053675" y="4648293"/>
            <a:ext cx="5849265" cy="46528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ím 1">
            <a:extLst>
              <a:ext uri="{FF2B5EF4-FFF2-40B4-BE49-F238E27FC236}">
                <a16:creationId xmlns:a16="http://schemas.microsoft.com/office/drawing/2014/main" id="{4AFF90A2-CE8C-4EEB-BF36-B603F167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Szármaradványok bontása</a:t>
            </a:r>
          </a:p>
        </p:txBody>
      </p:sp>
    </p:spTree>
    <p:extLst>
      <p:ext uri="{BB962C8B-B14F-4D97-AF65-F5344CB8AC3E}">
        <p14:creationId xmlns:p14="http://schemas.microsoft.com/office/powerpoint/2010/main" val="2595179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AAEF72-8626-4CDC-A080-C6A9AF06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Következtetések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71F2CE-FBC6-4BAC-8FF7-8CE70D49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44" y="2301113"/>
            <a:ext cx="7962158" cy="370649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/>
              <a:t>A BactoFil </a:t>
            </a:r>
            <a:r>
              <a:rPr lang="hu-HU" dirty="0" err="1"/>
              <a:t>Cell</a:t>
            </a:r>
            <a:r>
              <a:rPr lang="hu-HU" dirty="0"/>
              <a:t> homok talajon </a:t>
            </a:r>
            <a:r>
              <a:rPr lang="hu-HU" b="1" dirty="0">
                <a:solidFill>
                  <a:srgbClr val="FFFF00"/>
                </a:solidFill>
              </a:rPr>
              <a:t>82%-</a:t>
            </a:r>
            <a:r>
              <a:rPr lang="hu-HU" b="1" dirty="0" err="1">
                <a:solidFill>
                  <a:srgbClr val="FFFF00"/>
                </a:solidFill>
              </a:rPr>
              <a:t>al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dirty="0"/>
              <a:t>csökkentette a kukorica és napraforgó szármaradványok mennyiségét </a:t>
            </a:r>
            <a:r>
              <a:rPr lang="hu-HU" dirty="0">
                <a:solidFill>
                  <a:srgbClr val="FFFF00"/>
                </a:solidFill>
              </a:rPr>
              <a:t>6 hónap </a:t>
            </a:r>
            <a:r>
              <a:rPr lang="hu-HU" dirty="0"/>
              <a:t>alatt.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/>
              <a:t>A BactoFil </a:t>
            </a:r>
            <a:r>
              <a:rPr lang="hu-HU" dirty="0" err="1"/>
              <a:t>Cell</a:t>
            </a:r>
            <a:r>
              <a:rPr lang="hu-HU" dirty="0"/>
              <a:t> csernozjom talajon </a:t>
            </a:r>
            <a:r>
              <a:rPr lang="hu-HU" b="1" dirty="0">
                <a:solidFill>
                  <a:srgbClr val="FFFF00"/>
                </a:solidFill>
              </a:rPr>
              <a:t>80%-</a:t>
            </a:r>
            <a:r>
              <a:rPr lang="hu-HU" b="1" dirty="0" err="1">
                <a:solidFill>
                  <a:srgbClr val="FFFF00"/>
                </a:solidFill>
              </a:rPr>
              <a:t>al</a:t>
            </a:r>
            <a:r>
              <a:rPr lang="hu-HU" b="1" dirty="0">
                <a:solidFill>
                  <a:srgbClr val="FFFF00"/>
                </a:solidFill>
              </a:rPr>
              <a:t> </a:t>
            </a:r>
            <a:r>
              <a:rPr lang="hu-HU" dirty="0"/>
              <a:t>csökkentette a kukorica és napraforgó szármaradványok mennyiségét </a:t>
            </a:r>
            <a:r>
              <a:rPr lang="hu-HU" dirty="0">
                <a:solidFill>
                  <a:srgbClr val="FFFF00"/>
                </a:solidFill>
              </a:rPr>
              <a:t>6 hónap </a:t>
            </a:r>
            <a:r>
              <a:rPr lang="hu-HU" dirty="0"/>
              <a:t>alatt.</a:t>
            </a:r>
          </a:p>
        </p:txBody>
      </p:sp>
    </p:spTree>
    <p:extLst>
      <p:ext uri="{BB962C8B-B14F-4D97-AF65-F5344CB8AC3E}">
        <p14:creationId xmlns:p14="http://schemas.microsoft.com/office/powerpoint/2010/main" val="2701610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5D9E03-E3FC-441E-8E2B-CE33406F2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Összefoglalva, a BactoFil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32006C-CBEA-4461-87AD-D7D56614E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000" b="1" dirty="0"/>
              <a:t>Csökkenti</a:t>
            </a:r>
          </a:p>
          <a:p>
            <a:r>
              <a:rPr lang="hu-HU" sz="2000" dirty="0"/>
              <a:t> a talajkötöttséget </a:t>
            </a:r>
            <a:br>
              <a:rPr lang="hu-HU" sz="2000" dirty="0"/>
            </a:br>
            <a:r>
              <a:rPr lang="hu-HU" sz="2000" dirty="0"/>
              <a:t>(3 év átlagában 20 – 40%-kal)</a:t>
            </a:r>
          </a:p>
          <a:p>
            <a:r>
              <a:rPr lang="hu-HU" sz="2000" dirty="0"/>
              <a:t>a talajellenállást</a:t>
            </a:r>
            <a:br>
              <a:rPr lang="hu-HU" sz="2000" dirty="0"/>
            </a:br>
            <a:r>
              <a:rPr lang="hu-HU" sz="2000" dirty="0"/>
              <a:t>(3 év átlagában 10 – 30%-kal)</a:t>
            </a:r>
          </a:p>
          <a:p>
            <a:r>
              <a:rPr lang="hu-HU" sz="2000" dirty="0"/>
              <a:t>a talajmunkák üzemanyag felhasználását</a:t>
            </a:r>
            <a:br>
              <a:rPr lang="hu-HU" sz="2000" dirty="0"/>
            </a:br>
            <a:r>
              <a:rPr lang="hu-HU" sz="2000" dirty="0"/>
              <a:t>(3 év átlagában 12 - 20%-kal)</a:t>
            </a:r>
          </a:p>
          <a:p>
            <a:r>
              <a:rPr lang="hu-HU" sz="2000" dirty="0"/>
              <a:t>csökkenti a növényi maradványok mennyiségét</a:t>
            </a:r>
            <a:br>
              <a:rPr lang="hu-HU" sz="2000" dirty="0"/>
            </a:br>
            <a:r>
              <a:rPr lang="hu-HU" sz="2000" dirty="0"/>
              <a:t>(3 év átlagában 75 – 85%-kal)</a:t>
            </a:r>
          </a:p>
          <a:p>
            <a:pPr marL="0" indent="0">
              <a:buNone/>
            </a:pPr>
            <a:r>
              <a:rPr lang="hu-HU" sz="2000" b="1" dirty="0"/>
              <a:t>Növeli</a:t>
            </a:r>
            <a:r>
              <a:rPr lang="hu-HU" sz="2000" dirty="0"/>
              <a:t> </a:t>
            </a:r>
          </a:p>
          <a:p>
            <a:r>
              <a:rPr lang="hu-HU" sz="2000" dirty="0"/>
              <a:t>a talaj humusztartalmát</a:t>
            </a:r>
            <a:br>
              <a:rPr lang="hu-HU" sz="2000" dirty="0"/>
            </a:br>
            <a:r>
              <a:rPr lang="hu-HU" sz="2000" dirty="0"/>
              <a:t>(3 év átlagában 12 -30%-kal)</a:t>
            </a:r>
          </a:p>
          <a:p>
            <a:r>
              <a:rPr lang="hu-HU" sz="2000" dirty="0"/>
              <a:t>a talaj nedvességtartó képességét</a:t>
            </a:r>
            <a:br>
              <a:rPr lang="hu-HU" sz="2000" dirty="0"/>
            </a:br>
            <a:r>
              <a:rPr lang="hu-HU" sz="2000" dirty="0"/>
              <a:t>(3 év átlagában 30 -70%-kal)</a:t>
            </a:r>
          </a:p>
          <a:p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17539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7">
            <a:extLst>
              <a:ext uri="{FF2B5EF4-FFF2-40B4-BE49-F238E27FC236}">
                <a16:creationId xmlns:a16="http://schemas.microsoft.com/office/drawing/2014/main" id="{1FD8ACBA-4BA5-5942-9D18-9B21E7DF06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062" dirty="0"/>
              <a:t>Növényekre szabott BactoFil</a:t>
            </a:r>
            <a:r>
              <a:rPr lang="hu-HU" sz="4062" baseline="30000" dirty="0"/>
              <a:t>®</a:t>
            </a:r>
            <a:r>
              <a:rPr lang="hu-HU" sz="4062" dirty="0"/>
              <a:t> termékek használata</a:t>
            </a:r>
          </a:p>
        </p:txBody>
      </p:sp>
      <p:sp>
        <p:nvSpPr>
          <p:cNvPr id="12" name="Alcím 8">
            <a:extLst>
              <a:ext uri="{FF2B5EF4-FFF2-40B4-BE49-F238E27FC236}">
                <a16:creationId xmlns:a16="http://schemas.microsoft.com/office/drawing/2014/main" id="{EC4572F1-6A77-F04C-BB79-42A4E4F99E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Mikrobiológiai talajoltóanyagok: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b="0" dirty="0"/>
              <a:t>talajtermékenység javítása mellett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b="0" dirty="0"/>
              <a:t>a különböző kultúrnövények életfolyamataihoz optimalizáltak</a:t>
            </a:r>
          </a:p>
        </p:txBody>
      </p:sp>
    </p:spTree>
    <p:extLst>
      <p:ext uri="{BB962C8B-B14F-4D97-AF65-F5344CB8AC3E}">
        <p14:creationId xmlns:p14="http://schemas.microsoft.com/office/powerpoint/2010/main" val="369159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2">
            <a:extLst>
              <a:ext uri="{FF2B5EF4-FFF2-40B4-BE49-F238E27FC236}">
                <a16:creationId xmlns:a16="http://schemas.microsoft.com/office/drawing/2014/main" id="{8C35F0B5-73C0-644F-843D-4E7B7E0A5F09}"/>
              </a:ext>
            </a:extLst>
          </p:cNvPr>
          <p:cNvSpPr txBox="1">
            <a:spLocks/>
          </p:cNvSpPr>
          <p:nvPr/>
        </p:nvSpPr>
        <p:spPr>
          <a:xfrm>
            <a:off x="0" y="552248"/>
            <a:ext cx="9144000" cy="700050"/>
          </a:xfrm>
          <a:prstGeom prst="rect">
            <a:avLst/>
          </a:prstGeom>
        </p:spPr>
        <p:txBody>
          <a:bodyPr vert="horz" lIns="84406" tIns="42203" rIns="84406" bIns="4220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3692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6A869D9-4E28-6847-965C-B943E86A6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1" y="2956355"/>
            <a:ext cx="2309750" cy="3275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3CB554E-5ACD-1044-9896-79C1DCFE3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876" y="1930426"/>
            <a:ext cx="2309750" cy="3261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7B7EC21-3FA9-6D46-BCB5-FE214419A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353" y="2761445"/>
            <a:ext cx="2293841" cy="322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4548759-37FE-8F46-A45D-B4F3573D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637" y="1930426"/>
            <a:ext cx="2308809" cy="3233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32144D53-1D76-ED49-A977-6FE22131F1C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1484" y="2525904"/>
            <a:ext cx="2293841" cy="323467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F6D5FEE-3165-4AA1-9C86-A5D125E2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95" y="1068894"/>
            <a:ext cx="7962158" cy="697135"/>
          </a:xfrm>
        </p:spPr>
        <p:txBody>
          <a:bodyPr>
            <a:noAutofit/>
          </a:bodyPr>
          <a:lstStyle/>
          <a:p>
            <a:r>
              <a:rPr lang="hu-HU" sz="3200" dirty="0"/>
              <a:t>Növényspecifikus talajoltás = </a:t>
            </a:r>
            <a:r>
              <a:rPr lang="hu-HU" sz="3200" dirty="0" err="1"/>
              <a:t>BactoFil</a:t>
            </a:r>
            <a:r>
              <a:rPr lang="hu-HU" sz="3200" baseline="30000" dirty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7324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6BF63DB-6B6F-C946-9111-2A185DAD195D}"/>
              </a:ext>
            </a:extLst>
          </p:cNvPr>
          <p:cNvSpPr txBox="1"/>
          <p:nvPr/>
        </p:nvSpPr>
        <p:spPr>
          <a:xfrm>
            <a:off x="2568690" y="1100561"/>
            <a:ext cx="4006622" cy="54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95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BactoFil</a:t>
            </a:r>
            <a:r>
              <a:rPr lang="hu-HU" sz="2954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hu-HU" sz="295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Kukorica</a:t>
            </a:r>
            <a:endParaRPr lang="hu-HU" sz="295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E57FACFB-0B4D-5F44-A6E3-9D7E0F38F3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381871"/>
              </p:ext>
            </p:extLst>
          </p:nvPr>
        </p:nvGraphicFramePr>
        <p:xfrm>
          <a:off x="3789576" y="2028531"/>
          <a:ext cx="5238684" cy="392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ím 2">
            <a:extLst>
              <a:ext uri="{FF2B5EF4-FFF2-40B4-BE49-F238E27FC236}">
                <a16:creationId xmlns:a16="http://schemas.microsoft.com/office/drawing/2014/main" id="{008A290E-A6CD-4E1F-B480-1B08A27BC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4" y="2052701"/>
            <a:ext cx="2949178" cy="1824390"/>
          </a:xfrm>
        </p:spPr>
        <p:txBody>
          <a:bodyPr>
            <a:normAutofit fontScale="90000"/>
          </a:bodyPr>
          <a:lstStyle/>
          <a:p>
            <a:r>
              <a:rPr lang="hu-HU" sz="3200" dirty="0">
                <a:solidFill>
                  <a:srgbClr val="FFFF00"/>
                </a:solidFill>
              </a:rPr>
              <a:t>Erősített starterhatás - robbanásszerű kelés</a:t>
            </a:r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C28FCF4-F5E3-4A5C-9035-D577E3E82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4" y="4125761"/>
            <a:ext cx="2949178" cy="1824390"/>
          </a:xfrm>
        </p:spPr>
        <p:txBody>
          <a:bodyPr>
            <a:normAutofit/>
          </a:bodyPr>
          <a:lstStyle/>
          <a:p>
            <a:pPr marL="316529" indent="-316529">
              <a:buFont typeface="+mj-lt"/>
              <a:buAutoNum type="arabicPeriod"/>
            </a:pPr>
            <a:r>
              <a:rPr lang="hu-HU" sz="1800" dirty="0"/>
              <a:t>Gyorsabb csírázás </a:t>
            </a:r>
          </a:p>
          <a:p>
            <a:pPr marL="316529" indent="-316529">
              <a:buFont typeface="+mj-lt"/>
              <a:buAutoNum type="arabicPeriod"/>
            </a:pPr>
            <a:r>
              <a:rPr lang="hu-HU" sz="1800" dirty="0"/>
              <a:t>Jobb foszforfeltárás, </a:t>
            </a:r>
          </a:p>
          <a:p>
            <a:pPr marL="316529" indent="-316529">
              <a:buFont typeface="+mj-lt"/>
              <a:buAutoNum type="arabicPeriod"/>
            </a:pPr>
            <a:r>
              <a:rPr lang="hu-HU" sz="1800" dirty="0"/>
              <a:t>Kelés utáni stressztűrés</a:t>
            </a:r>
          </a:p>
          <a:p>
            <a:pPr marL="316529" indent="-316529">
              <a:buFont typeface="+mj-lt"/>
              <a:buAutoNum type="arabicPeriod"/>
            </a:pPr>
            <a:r>
              <a:rPr lang="hu-HU" sz="1800" dirty="0"/>
              <a:t>Starter-hatás fokozása</a:t>
            </a:r>
          </a:p>
          <a:p>
            <a:pPr marL="316529" indent="-316529">
              <a:buFont typeface="+mj-lt"/>
              <a:buAutoNum type="arabicPeriod"/>
            </a:pPr>
            <a:r>
              <a:rPr lang="hu-HU" sz="1800" dirty="0"/>
              <a:t>Termésnövelés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95611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60761B11-3780-4947-8F5A-F47754E71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Az AGRO.bio koncepciója</a:t>
            </a:r>
          </a:p>
        </p:txBody>
      </p:sp>
      <p:sp>
        <p:nvSpPr>
          <p:cNvPr id="6" name="Nyíl: ötszög 5">
            <a:extLst>
              <a:ext uri="{FF2B5EF4-FFF2-40B4-BE49-F238E27FC236}">
                <a16:creationId xmlns:a16="http://schemas.microsoft.com/office/drawing/2014/main" id="{5972EB7D-4C3B-4F7E-BBCE-849157E41312}"/>
              </a:ext>
            </a:extLst>
          </p:cNvPr>
          <p:cNvSpPr/>
          <p:nvPr/>
        </p:nvSpPr>
        <p:spPr>
          <a:xfrm rot="21431896">
            <a:off x="739718" y="4194405"/>
            <a:ext cx="4986664" cy="834902"/>
          </a:xfrm>
          <a:prstGeom prst="homePlate">
            <a:avLst>
              <a:gd name="adj" fmla="val 30542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Talaj - termőképesség</a:t>
            </a:r>
          </a:p>
        </p:txBody>
      </p:sp>
      <p:sp>
        <p:nvSpPr>
          <p:cNvPr id="7" name="Nyíl: ötszög 6">
            <a:extLst>
              <a:ext uri="{FF2B5EF4-FFF2-40B4-BE49-F238E27FC236}">
                <a16:creationId xmlns:a16="http://schemas.microsoft.com/office/drawing/2014/main" id="{19E5ACAD-FE8B-46C7-A5FD-63E319CF5EF5}"/>
              </a:ext>
            </a:extLst>
          </p:cNvPr>
          <p:cNvSpPr/>
          <p:nvPr/>
        </p:nvSpPr>
        <p:spPr>
          <a:xfrm rot="21431896">
            <a:off x="758260" y="3362971"/>
            <a:ext cx="5557073" cy="834902"/>
          </a:xfrm>
          <a:prstGeom prst="homePlate">
            <a:avLst>
              <a:gd name="adj" fmla="val 37029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Növény - termésbiztonság</a:t>
            </a:r>
          </a:p>
        </p:txBody>
      </p:sp>
      <p:sp>
        <p:nvSpPr>
          <p:cNvPr id="8" name="Nyíl: ötszög 7">
            <a:extLst>
              <a:ext uri="{FF2B5EF4-FFF2-40B4-BE49-F238E27FC236}">
                <a16:creationId xmlns:a16="http://schemas.microsoft.com/office/drawing/2014/main" id="{8B84DD60-B7EF-4767-8D36-4E20AEB9165D}"/>
              </a:ext>
            </a:extLst>
          </p:cNvPr>
          <p:cNvSpPr/>
          <p:nvPr/>
        </p:nvSpPr>
        <p:spPr>
          <a:xfrm rot="21431896">
            <a:off x="738242" y="2533534"/>
            <a:ext cx="6006533" cy="834902"/>
          </a:xfrm>
          <a:prstGeom prst="homePlate">
            <a:avLst>
              <a:gd name="adj" fmla="val 33414"/>
            </a:avLst>
          </a:prstGeom>
          <a:solidFill>
            <a:srgbClr val="013E7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Gazdaság - jövedelmezőség</a:t>
            </a:r>
          </a:p>
        </p:txBody>
      </p:sp>
      <p:sp>
        <p:nvSpPr>
          <p:cNvPr id="9" name="Nyíl: felfelé mutató 8">
            <a:extLst>
              <a:ext uri="{FF2B5EF4-FFF2-40B4-BE49-F238E27FC236}">
                <a16:creationId xmlns:a16="http://schemas.microsoft.com/office/drawing/2014/main" id="{68C5BA33-12C4-4331-86B6-8A21E55DF138}"/>
              </a:ext>
            </a:extLst>
          </p:cNvPr>
          <p:cNvSpPr/>
          <p:nvPr/>
        </p:nvSpPr>
        <p:spPr>
          <a:xfrm>
            <a:off x="5551828" y="2378971"/>
            <a:ext cx="3207589" cy="2675892"/>
          </a:xfrm>
          <a:prstGeom prst="upArrow">
            <a:avLst>
              <a:gd name="adj1" fmla="val 18855"/>
              <a:gd name="adj2" fmla="val 94885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pPr algn="ctr"/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SIKER</a:t>
            </a:r>
            <a:endParaRPr lang="hu-HU" sz="166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11" descr="Agriculture_Soil_Soil_Image.jpg">
            <a:extLst>
              <a:ext uri="{FF2B5EF4-FFF2-40B4-BE49-F238E27FC236}">
                <a16:creationId xmlns:a16="http://schemas.microsoft.com/office/drawing/2014/main" id="{BCC1FC51-6392-5C48-A8BB-6B9B63992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3769"/>
            <a:ext cx="9144000" cy="96763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586769C-6980-544A-A245-88594F12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401" y="2072648"/>
            <a:ext cx="8307292" cy="4085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B19E956-0019-425F-8A1A-715CB4F9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AGRO.bio kukorica technológia</a:t>
            </a:r>
          </a:p>
        </p:txBody>
      </p:sp>
    </p:spTree>
    <p:extLst>
      <p:ext uri="{BB962C8B-B14F-4D97-AF65-F5344CB8AC3E}">
        <p14:creationId xmlns:p14="http://schemas.microsoft.com/office/powerpoint/2010/main" val="3801765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3">
            <a:extLst>
              <a:ext uri="{FF2B5EF4-FFF2-40B4-BE49-F238E27FC236}">
                <a16:creationId xmlns:a16="http://schemas.microsoft.com/office/drawing/2014/main" id="{47C168F7-47D0-DA43-87AB-7245789287F7}"/>
              </a:ext>
            </a:extLst>
          </p:cNvPr>
          <p:cNvSpPr txBox="1">
            <a:spLocks/>
          </p:cNvSpPr>
          <p:nvPr/>
        </p:nvSpPr>
        <p:spPr>
          <a:xfrm>
            <a:off x="773723" y="718563"/>
            <a:ext cx="7596554" cy="512847"/>
          </a:xfrm>
          <a:prstGeom prst="rect">
            <a:avLst/>
          </a:prstGeom>
        </p:spPr>
        <p:txBody>
          <a:bodyPr vert="horz" lIns="84406" tIns="42203" rIns="84406" bIns="4220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2954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A466443-812F-374E-AD7A-D56438465C0F}"/>
              </a:ext>
            </a:extLst>
          </p:cNvPr>
          <p:cNvSpPr txBox="1"/>
          <p:nvPr/>
        </p:nvSpPr>
        <p:spPr>
          <a:xfrm>
            <a:off x="5191794" y="2159918"/>
            <a:ext cx="3657600" cy="1285737"/>
          </a:xfrm>
          <a:custGeom>
            <a:avLst/>
            <a:gdLst>
              <a:gd name="connsiteX0" fmla="*/ 0 w 3657600"/>
              <a:gd name="connsiteY0" fmla="*/ 0 h 1285737"/>
              <a:gd name="connsiteX1" fmla="*/ 595666 w 3657600"/>
              <a:gd name="connsiteY1" fmla="*/ 0 h 1285737"/>
              <a:gd name="connsiteX2" fmla="*/ 1045029 w 3657600"/>
              <a:gd name="connsiteY2" fmla="*/ 0 h 1285737"/>
              <a:gd name="connsiteX3" fmla="*/ 1567543 w 3657600"/>
              <a:gd name="connsiteY3" fmla="*/ 0 h 1285737"/>
              <a:gd name="connsiteX4" fmla="*/ 1980329 w 3657600"/>
              <a:gd name="connsiteY4" fmla="*/ 0 h 1285737"/>
              <a:gd name="connsiteX5" fmla="*/ 2466267 w 3657600"/>
              <a:gd name="connsiteY5" fmla="*/ 0 h 1285737"/>
              <a:gd name="connsiteX6" fmla="*/ 2879054 w 3657600"/>
              <a:gd name="connsiteY6" fmla="*/ 0 h 1285737"/>
              <a:gd name="connsiteX7" fmla="*/ 3657600 w 3657600"/>
              <a:gd name="connsiteY7" fmla="*/ 0 h 1285737"/>
              <a:gd name="connsiteX8" fmla="*/ 3657600 w 3657600"/>
              <a:gd name="connsiteY8" fmla="*/ 428579 h 1285737"/>
              <a:gd name="connsiteX9" fmla="*/ 3657600 w 3657600"/>
              <a:gd name="connsiteY9" fmla="*/ 831443 h 1285737"/>
              <a:gd name="connsiteX10" fmla="*/ 3657600 w 3657600"/>
              <a:gd name="connsiteY10" fmla="*/ 1285737 h 1285737"/>
              <a:gd name="connsiteX11" fmla="*/ 3208238 w 3657600"/>
              <a:gd name="connsiteY11" fmla="*/ 1285737 h 1285737"/>
              <a:gd name="connsiteX12" fmla="*/ 2722299 w 3657600"/>
              <a:gd name="connsiteY12" fmla="*/ 1285737 h 1285737"/>
              <a:gd name="connsiteX13" fmla="*/ 2309513 w 3657600"/>
              <a:gd name="connsiteY13" fmla="*/ 1285737 h 1285737"/>
              <a:gd name="connsiteX14" fmla="*/ 1713847 w 3657600"/>
              <a:gd name="connsiteY14" fmla="*/ 1285737 h 1285737"/>
              <a:gd name="connsiteX15" fmla="*/ 1118181 w 3657600"/>
              <a:gd name="connsiteY15" fmla="*/ 1285737 h 1285737"/>
              <a:gd name="connsiteX16" fmla="*/ 595666 w 3657600"/>
              <a:gd name="connsiteY16" fmla="*/ 1285737 h 1285737"/>
              <a:gd name="connsiteX17" fmla="*/ 0 w 3657600"/>
              <a:gd name="connsiteY17" fmla="*/ 1285737 h 1285737"/>
              <a:gd name="connsiteX18" fmla="*/ 0 w 3657600"/>
              <a:gd name="connsiteY18" fmla="*/ 895730 h 1285737"/>
              <a:gd name="connsiteX19" fmla="*/ 0 w 3657600"/>
              <a:gd name="connsiteY19" fmla="*/ 480008 h 1285737"/>
              <a:gd name="connsiteX20" fmla="*/ 0 w 3657600"/>
              <a:gd name="connsiteY20" fmla="*/ 0 h 12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57600" h="1285737" extrusionOk="0">
                <a:moveTo>
                  <a:pt x="0" y="0"/>
                </a:moveTo>
                <a:cubicBezTo>
                  <a:pt x="126940" y="-44714"/>
                  <a:pt x="459608" y="25473"/>
                  <a:pt x="595666" y="0"/>
                </a:cubicBezTo>
                <a:cubicBezTo>
                  <a:pt x="731724" y="-25473"/>
                  <a:pt x="898505" y="35402"/>
                  <a:pt x="1045029" y="0"/>
                </a:cubicBezTo>
                <a:cubicBezTo>
                  <a:pt x="1191553" y="-35402"/>
                  <a:pt x="1343615" y="26659"/>
                  <a:pt x="1567543" y="0"/>
                </a:cubicBezTo>
                <a:cubicBezTo>
                  <a:pt x="1791471" y="-26659"/>
                  <a:pt x="1804969" y="27262"/>
                  <a:pt x="1980329" y="0"/>
                </a:cubicBezTo>
                <a:cubicBezTo>
                  <a:pt x="2155689" y="-27262"/>
                  <a:pt x="2269434" y="29149"/>
                  <a:pt x="2466267" y="0"/>
                </a:cubicBezTo>
                <a:cubicBezTo>
                  <a:pt x="2663100" y="-29149"/>
                  <a:pt x="2679531" y="14764"/>
                  <a:pt x="2879054" y="0"/>
                </a:cubicBezTo>
                <a:cubicBezTo>
                  <a:pt x="3078577" y="-14764"/>
                  <a:pt x="3402788" y="44659"/>
                  <a:pt x="3657600" y="0"/>
                </a:cubicBezTo>
                <a:cubicBezTo>
                  <a:pt x="3692570" y="204258"/>
                  <a:pt x="3629950" y="340400"/>
                  <a:pt x="3657600" y="428579"/>
                </a:cubicBezTo>
                <a:cubicBezTo>
                  <a:pt x="3685250" y="516758"/>
                  <a:pt x="3612981" y="644623"/>
                  <a:pt x="3657600" y="831443"/>
                </a:cubicBezTo>
                <a:cubicBezTo>
                  <a:pt x="3702219" y="1018263"/>
                  <a:pt x="3626682" y="1126200"/>
                  <a:pt x="3657600" y="1285737"/>
                </a:cubicBezTo>
                <a:cubicBezTo>
                  <a:pt x="3495185" y="1319672"/>
                  <a:pt x="3304866" y="1275371"/>
                  <a:pt x="3208238" y="1285737"/>
                </a:cubicBezTo>
                <a:cubicBezTo>
                  <a:pt x="3111610" y="1296103"/>
                  <a:pt x="2925463" y="1257168"/>
                  <a:pt x="2722299" y="1285737"/>
                </a:cubicBezTo>
                <a:cubicBezTo>
                  <a:pt x="2519135" y="1314306"/>
                  <a:pt x="2471036" y="1275996"/>
                  <a:pt x="2309513" y="1285737"/>
                </a:cubicBezTo>
                <a:cubicBezTo>
                  <a:pt x="2147990" y="1295478"/>
                  <a:pt x="1895909" y="1266791"/>
                  <a:pt x="1713847" y="1285737"/>
                </a:cubicBezTo>
                <a:cubicBezTo>
                  <a:pt x="1531785" y="1304683"/>
                  <a:pt x="1358363" y="1215962"/>
                  <a:pt x="1118181" y="1285737"/>
                </a:cubicBezTo>
                <a:cubicBezTo>
                  <a:pt x="877999" y="1355512"/>
                  <a:pt x="730874" y="1260150"/>
                  <a:pt x="595666" y="1285737"/>
                </a:cubicBezTo>
                <a:cubicBezTo>
                  <a:pt x="460459" y="1311324"/>
                  <a:pt x="250944" y="1276436"/>
                  <a:pt x="0" y="1285737"/>
                </a:cubicBezTo>
                <a:cubicBezTo>
                  <a:pt x="-25082" y="1203557"/>
                  <a:pt x="38667" y="979228"/>
                  <a:pt x="0" y="895730"/>
                </a:cubicBezTo>
                <a:cubicBezTo>
                  <a:pt x="-38667" y="812232"/>
                  <a:pt x="13576" y="590255"/>
                  <a:pt x="0" y="480008"/>
                </a:cubicBezTo>
                <a:cubicBezTo>
                  <a:pt x="-13576" y="369761"/>
                  <a:pt x="26271" y="122824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45780122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58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 talajtakarás, biztonságosabb gyomirtás</a:t>
            </a:r>
            <a:endParaRPr lang="hu-HU" sz="2585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29CB948D-FF09-2246-AE59-C1AACAFF26AE}"/>
              </a:ext>
            </a:extLst>
          </p:cNvPr>
          <p:cNvSpPr/>
          <p:nvPr/>
        </p:nvSpPr>
        <p:spPr>
          <a:xfrm>
            <a:off x="5191794" y="3826211"/>
            <a:ext cx="3605795" cy="1796646"/>
          </a:xfrm>
          <a:custGeom>
            <a:avLst/>
            <a:gdLst>
              <a:gd name="connsiteX0" fmla="*/ 0 w 3605795"/>
              <a:gd name="connsiteY0" fmla="*/ 0 h 1796646"/>
              <a:gd name="connsiteX1" fmla="*/ 637024 w 3605795"/>
              <a:gd name="connsiteY1" fmla="*/ 0 h 1796646"/>
              <a:gd name="connsiteX2" fmla="*/ 1129816 w 3605795"/>
              <a:gd name="connsiteY2" fmla="*/ 0 h 1796646"/>
              <a:gd name="connsiteX3" fmla="*/ 1730782 w 3605795"/>
              <a:gd name="connsiteY3" fmla="*/ 0 h 1796646"/>
              <a:gd name="connsiteX4" fmla="*/ 2367805 w 3605795"/>
              <a:gd name="connsiteY4" fmla="*/ 0 h 1796646"/>
              <a:gd name="connsiteX5" fmla="*/ 2896655 w 3605795"/>
              <a:gd name="connsiteY5" fmla="*/ 0 h 1796646"/>
              <a:gd name="connsiteX6" fmla="*/ 3605795 w 3605795"/>
              <a:gd name="connsiteY6" fmla="*/ 0 h 1796646"/>
              <a:gd name="connsiteX7" fmla="*/ 3605795 w 3605795"/>
              <a:gd name="connsiteY7" fmla="*/ 562949 h 1796646"/>
              <a:gd name="connsiteX8" fmla="*/ 3605795 w 3605795"/>
              <a:gd name="connsiteY8" fmla="*/ 1143865 h 1796646"/>
              <a:gd name="connsiteX9" fmla="*/ 3605795 w 3605795"/>
              <a:gd name="connsiteY9" fmla="*/ 1796646 h 1796646"/>
              <a:gd name="connsiteX10" fmla="*/ 3004829 w 3605795"/>
              <a:gd name="connsiteY10" fmla="*/ 1796646 h 1796646"/>
              <a:gd name="connsiteX11" fmla="*/ 2512037 w 3605795"/>
              <a:gd name="connsiteY11" fmla="*/ 1796646 h 1796646"/>
              <a:gd name="connsiteX12" fmla="*/ 1875013 w 3605795"/>
              <a:gd name="connsiteY12" fmla="*/ 1796646 h 1796646"/>
              <a:gd name="connsiteX13" fmla="*/ 1346163 w 3605795"/>
              <a:gd name="connsiteY13" fmla="*/ 1796646 h 1796646"/>
              <a:gd name="connsiteX14" fmla="*/ 709140 w 3605795"/>
              <a:gd name="connsiteY14" fmla="*/ 1796646 h 1796646"/>
              <a:gd name="connsiteX15" fmla="*/ 0 w 3605795"/>
              <a:gd name="connsiteY15" fmla="*/ 1796646 h 1796646"/>
              <a:gd name="connsiteX16" fmla="*/ 0 w 3605795"/>
              <a:gd name="connsiteY16" fmla="*/ 1197764 h 1796646"/>
              <a:gd name="connsiteX17" fmla="*/ 0 w 3605795"/>
              <a:gd name="connsiteY17" fmla="*/ 652781 h 1796646"/>
              <a:gd name="connsiteX18" fmla="*/ 0 w 3605795"/>
              <a:gd name="connsiteY18" fmla="*/ 0 h 179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5795" h="1796646" extrusionOk="0">
                <a:moveTo>
                  <a:pt x="0" y="0"/>
                </a:moveTo>
                <a:cubicBezTo>
                  <a:pt x="258411" y="31322"/>
                  <a:pt x="495251" y="21973"/>
                  <a:pt x="637024" y="0"/>
                </a:cubicBezTo>
                <a:cubicBezTo>
                  <a:pt x="778797" y="-21973"/>
                  <a:pt x="927714" y="-24021"/>
                  <a:pt x="1129816" y="0"/>
                </a:cubicBezTo>
                <a:cubicBezTo>
                  <a:pt x="1331918" y="24021"/>
                  <a:pt x="1580334" y="-6825"/>
                  <a:pt x="1730782" y="0"/>
                </a:cubicBezTo>
                <a:cubicBezTo>
                  <a:pt x="1881230" y="6825"/>
                  <a:pt x="2208600" y="-17005"/>
                  <a:pt x="2367805" y="0"/>
                </a:cubicBezTo>
                <a:cubicBezTo>
                  <a:pt x="2527010" y="17005"/>
                  <a:pt x="2749267" y="4684"/>
                  <a:pt x="2896655" y="0"/>
                </a:cubicBezTo>
                <a:cubicBezTo>
                  <a:pt x="3044043" y="-4684"/>
                  <a:pt x="3433116" y="-14100"/>
                  <a:pt x="3605795" y="0"/>
                </a:cubicBezTo>
                <a:cubicBezTo>
                  <a:pt x="3582095" y="265468"/>
                  <a:pt x="3596451" y="388054"/>
                  <a:pt x="3605795" y="562949"/>
                </a:cubicBezTo>
                <a:cubicBezTo>
                  <a:pt x="3615139" y="737844"/>
                  <a:pt x="3622919" y="996642"/>
                  <a:pt x="3605795" y="1143865"/>
                </a:cubicBezTo>
                <a:cubicBezTo>
                  <a:pt x="3588671" y="1291088"/>
                  <a:pt x="3585317" y="1643196"/>
                  <a:pt x="3605795" y="1796646"/>
                </a:cubicBezTo>
                <a:cubicBezTo>
                  <a:pt x="3334050" y="1801656"/>
                  <a:pt x="3195930" y="1793289"/>
                  <a:pt x="3004829" y="1796646"/>
                </a:cubicBezTo>
                <a:cubicBezTo>
                  <a:pt x="2813728" y="1800003"/>
                  <a:pt x="2680938" y="1812702"/>
                  <a:pt x="2512037" y="1796646"/>
                </a:cubicBezTo>
                <a:cubicBezTo>
                  <a:pt x="2343136" y="1780590"/>
                  <a:pt x="2098072" y="1823127"/>
                  <a:pt x="1875013" y="1796646"/>
                </a:cubicBezTo>
                <a:cubicBezTo>
                  <a:pt x="1651954" y="1770165"/>
                  <a:pt x="1501622" y="1798621"/>
                  <a:pt x="1346163" y="1796646"/>
                </a:cubicBezTo>
                <a:cubicBezTo>
                  <a:pt x="1190704" y="1794672"/>
                  <a:pt x="929890" y="1807871"/>
                  <a:pt x="709140" y="1796646"/>
                </a:cubicBezTo>
                <a:cubicBezTo>
                  <a:pt x="488390" y="1785421"/>
                  <a:pt x="277738" y="1830983"/>
                  <a:pt x="0" y="1796646"/>
                </a:cubicBezTo>
                <a:cubicBezTo>
                  <a:pt x="-21096" y="1524905"/>
                  <a:pt x="27177" y="1425085"/>
                  <a:pt x="0" y="1197764"/>
                </a:cubicBezTo>
                <a:cubicBezTo>
                  <a:pt x="-27177" y="970443"/>
                  <a:pt x="-9013" y="916665"/>
                  <a:pt x="0" y="652781"/>
                </a:cubicBezTo>
                <a:cubicBezTo>
                  <a:pt x="9013" y="388897"/>
                  <a:pt x="28907" y="170613"/>
                  <a:pt x="0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0929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marL="316529" indent="-316529">
              <a:buFont typeface="+mj-lt"/>
              <a:buAutoNum type="arabicPeriod"/>
            </a:pPr>
            <a:r>
              <a:rPr lang="hu-HU" sz="2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 csírázás és kelés </a:t>
            </a:r>
          </a:p>
          <a:p>
            <a:pPr marL="316529" indent="-316529">
              <a:buFont typeface="+mj-lt"/>
              <a:buAutoNum type="arabicPeriod"/>
            </a:pPr>
            <a:r>
              <a:rPr lang="hu-HU" sz="2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Intenzív talajtakarás</a:t>
            </a:r>
          </a:p>
          <a:p>
            <a:pPr marL="316529" indent="-316529">
              <a:buFont typeface="+mj-lt"/>
              <a:buAutoNum type="arabicPeriod"/>
            </a:pPr>
            <a:r>
              <a:rPr lang="hu-HU" sz="2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Hatékonyabb gyomírtás</a:t>
            </a:r>
          </a:p>
          <a:p>
            <a:r>
              <a:rPr lang="hu-HU" sz="2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Termésnövelés</a:t>
            </a:r>
          </a:p>
          <a:p>
            <a:r>
              <a:rPr lang="hu-HU" sz="2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Aszály- és stressztűrés</a:t>
            </a:r>
          </a:p>
        </p:txBody>
      </p:sp>
      <p:pic>
        <p:nvPicPr>
          <p:cNvPr id="13" name="Picture 2" descr="\\psf\Home\Documents\Agrobio\Marketing management\Marketing kommunikció\Anyagok prospektusokhoz\Bacto_napraforgo_térdig.JPG">
            <a:extLst>
              <a:ext uri="{FF2B5EF4-FFF2-40B4-BE49-F238E27FC236}">
                <a16:creationId xmlns:a16="http://schemas.microsoft.com/office/drawing/2014/main" id="{82D5DD28-D8AD-EE4F-81C0-3832B5706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508" y="2420490"/>
            <a:ext cx="4592032" cy="295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ím 2">
            <a:extLst>
              <a:ext uri="{FF2B5EF4-FFF2-40B4-BE49-F238E27FC236}">
                <a16:creationId xmlns:a16="http://schemas.microsoft.com/office/drawing/2014/main" id="{C3211DB1-4846-44DA-A36C-1C80A118B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BactoFil</a:t>
            </a:r>
            <a:r>
              <a:rPr lang="hu-HU" dirty="0"/>
              <a:t>® Napraforgó</a:t>
            </a:r>
          </a:p>
        </p:txBody>
      </p:sp>
    </p:spTree>
    <p:extLst>
      <p:ext uri="{BB962C8B-B14F-4D97-AF65-F5344CB8AC3E}">
        <p14:creationId xmlns:p14="http://schemas.microsoft.com/office/powerpoint/2010/main" val="3330885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3">
            <a:extLst>
              <a:ext uri="{FF2B5EF4-FFF2-40B4-BE49-F238E27FC236}">
                <a16:creationId xmlns:a16="http://schemas.microsoft.com/office/drawing/2014/main" id="{47C168F7-47D0-DA43-87AB-7245789287F7}"/>
              </a:ext>
            </a:extLst>
          </p:cNvPr>
          <p:cNvSpPr txBox="1">
            <a:spLocks/>
          </p:cNvSpPr>
          <p:nvPr/>
        </p:nvSpPr>
        <p:spPr>
          <a:xfrm>
            <a:off x="773723" y="718563"/>
            <a:ext cx="7596554" cy="512847"/>
          </a:xfrm>
          <a:prstGeom prst="rect">
            <a:avLst/>
          </a:prstGeom>
        </p:spPr>
        <p:txBody>
          <a:bodyPr vert="horz" lIns="84406" tIns="42203" rIns="84406" bIns="4220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2954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C3211DB1-4846-44DA-A36C-1C80A118B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AGRO.bio napraforgó technológia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056F8E-1584-4BA9-8B83-6B79737C1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91" y="2136067"/>
            <a:ext cx="8579512" cy="3926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726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lcím 5">
            <a:extLst>
              <a:ext uri="{FF2B5EF4-FFF2-40B4-BE49-F238E27FC236}">
                <a16:creationId xmlns:a16="http://schemas.microsoft.com/office/drawing/2014/main" id="{59B4CB7C-1FA3-924D-92EF-C4032458A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14946"/>
            <a:ext cx="9144000" cy="843054"/>
          </a:xfrm>
          <a:custGeom>
            <a:avLst/>
            <a:gdLst>
              <a:gd name="connsiteX0" fmla="*/ 0 w 9144000"/>
              <a:gd name="connsiteY0" fmla="*/ 295263 h 843054"/>
              <a:gd name="connsiteX1" fmla="*/ 497332 w 9144000"/>
              <a:gd name="connsiteY1" fmla="*/ 295263 h 843054"/>
              <a:gd name="connsiteX2" fmla="*/ 1107694 w 9144000"/>
              <a:gd name="connsiteY2" fmla="*/ 295263 h 843054"/>
              <a:gd name="connsiteX3" fmla="*/ 1650237 w 9144000"/>
              <a:gd name="connsiteY3" fmla="*/ 295263 h 843054"/>
              <a:gd name="connsiteX4" fmla="*/ 2260599 w 9144000"/>
              <a:gd name="connsiteY4" fmla="*/ 295263 h 843054"/>
              <a:gd name="connsiteX5" fmla="*/ 2260599 w 9144000"/>
              <a:gd name="connsiteY5" fmla="*/ 210764 h 843054"/>
              <a:gd name="connsiteX6" fmla="*/ 2260599 w 9144000"/>
              <a:gd name="connsiteY6" fmla="*/ 210764 h 843054"/>
              <a:gd name="connsiteX7" fmla="*/ 2769107 w 9144000"/>
              <a:gd name="connsiteY7" fmla="*/ 164396 h 843054"/>
              <a:gd name="connsiteX8" fmla="*/ 3323843 w 9144000"/>
              <a:gd name="connsiteY8" fmla="*/ 113813 h 843054"/>
              <a:gd name="connsiteX9" fmla="*/ 3855466 w 9144000"/>
              <a:gd name="connsiteY9" fmla="*/ 65337 h 843054"/>
              <a:gd name="connsiteX10" fmla="*/ 4572000 w 9144000"/>
              <a:gd name="connsiteY10" fmla="*/ 0 h 843054"/>
              <a:gd name="connsiteX11" fmla="*/ 5080508 w 9144000"/>
              <a:gd name="connsiteY11" fmla="*/ 46368 h 843054"/>
              <a:gd name="connsiteX12" fmla="*/ 5704586 w 9144000"/>
              <a:gd name="connsiteY12" fmla="*/ 103274 h 843054"/>
              <a:gd name="connsiteX13" fmla="*/ 6328665 w 9144000"/>
              <a:gd name="connsiteY13" fmla="*/ 160181 h 843054"/>
              <a:gd name="connsiteX14" fmla="*/ 6883401 w 9144000"/>
              <a:gd name="connsiteY14" fmla="*/ 210764 h 843054"/>
              <a:gd name="connsiteX15" fmla="*/ 6883401 w 9144000"/>
              <a:gd name="connsiteY15" fmla="*/ 210764 h 843054"/>
              <a:gd name="connsiteX16" fmla="*/ 6883401 w 9144000"/>
              <a:gd name="connsiteY16" fmla="*/ 295263 h 843054"/>
              <a:gd name="connsiteX17" fmla="*/ 7448551 w 9144000"/>
              <a:gd name="connsiteY17" fmla="*/ 295263 h 843054"/>
              <a:gd name="connsiteX18" fmla="*/ 7991095 w 9144000"/>
              <a:gd name="connsiteY18" fmla="*/ 295263 h 843054"/>
              <a:gd name="connsiteX19" fmla="*/ 8533638 w 9144000"/>
              <a:gd name="connsiteY19" fmla="*/ 295263 h 843054"/>
              <a:gd name="connsiteX20" fmla="*/ 9144000 w 9144000"/>
              <a:gd name="connsiteY20" fmla="*/ 295263 h 843054"/>
              <a:gd name="connsiteX21" fmla="*/ 9144000 w 9144000"/>
              <a:gd name="connsiteY21" fmla="*/ 843054 h 843054"/>
              <a:gd name="connsiteX22" fmla="*/ 8481060 w 9144000"/>
              <a:gd name="connsiteY22" fmla="*/ 843054 h 843054"/>
              <a:gd name="connsiteX23" fmla="*/ 7818120 w 9144000"/>
              <a:gd name="connsiteY23" fmla="*/ 843054 h 843054"/>
              <a:gd name="connsiteX24" fmla="*/ 7155180 w 9144000"/>
              <a:gd name="connsiteY24" fmla="*/ 843054 h 843054"/>
              <a:gd name="connsiteX25" fmla="*/ 6400800 w 9144000"/>
              <a:gd name="connsiteY25" fmla="*/ 843054 h 843054"/>
              <a:gd name="connsiteX26" fmla="*/ 5920740 w 9144000"/>
              <a:gd name="connsiteY26" fmla="*/ 843054 h 843054"/>
              <a:gd name="connsiteX27" fmla="*/ 5532120 w 9144000"/>
              <a:gd name="connsiteY27" fmla="*/ 843054 h 843054"/>
              <a:gd name="connsiteX28" fmla="*/ 5052060 w 9144000"/>
              <a:gd name="connsiteY28" fmla="*/ 843054 h 843054"/>
              <a:gd name="connsiteX29" fmla="*/ 4754880 w 9144000"/>
              <a:gd name="connsiteY29" fmla="*/ 843054 h 843054"/>
              <a:gd name="connsiteX30" fmla="*/ 4091940 w 9144000"/>
              <a:gd name="connsiteY30" fmla="*/ 843054 h 843054"/>
              <a:gd name="connsiteX31" fmla="*/ 3429000 w 9144000"/>
              <a:gd name="connsiteY31" fmla="*/ 843054 h 843054"/>
              <a:gd name="connsiteX32" fmla="*/ 2948940 w 9144000"/>
              <a:gd name="connsiteY32" fmla="*/ 843054 h 843054"/>
              <a:gd name="connsiteX33" fmla="*/ 2377440 w 9144000"/>
              <a:gd name="connsiteY33" fmla="*/ 843054 h 843054"/>
              <a:gd name="connsiteX34" fmla="*/ 1805940 w 9144000"/>
              <a:gd name="connsiteY34" fmla="*/ 843054 h 843054"/>
              <a:gd name="connsiteX35" fmla="*/ 1234440 w 9144000"/>
              <a:gd name="connsiteY35" fmla="*/ 843054 h 843054"/>
              <a:gd name="connsiteX36" fmla="*/ 662940 w 9144000"/>
              <a:gd name="connsiteY36" fmla="*/ 843054 h 843054"/>
              <a:gd name="connsiteX37" fmla="*/ 0 w 9144000"/>
              <a:gd name="connsiteY37" fmla="*/ 843054 h 843054"/>
              <a:gd name="connsiteX38" fmla="*/ 0 w 9144000"/>
              <a:gd name="connsiteY38" fmla="*/ 295263 h 8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4000" h="843054" fill="none" extrusionOk="0">
                <a:moveTo>
                  <a:pt x="0" y="295263"/>
                </a:moveTo>
                <a:cubicBezTo>
                  <a:pt x="126411" y="249115"/>
                  <a:pt x="280070" y="345440"/>
                  <a:pt x="497332" y="295263"/>
                </a:cubicBezTo>
                <a:cubicBezTo>
                  <a:pt x="714594" y="245086"/>
                  <a:pt x="928047" y="310455"/>
                  <a:pt x="1107694" y="295263"/>
                </a:cubicBezTo>
                <a:cubicBezTo>
                  <a:pt x="1287341" y="280071"/>
                  <a:pt x="1425103" y="309184"/>
                  <a:pt x="1650237" y="295263"/>
                </a:cubicBezTo>
                <a:cubicBezTo>
                  <a:pt x="1875371" y="281342"/>
                  <a:pt x="2102805" y="337915"/>
                  <a:pt x="2260599" y="295263"/>
                </a:cubicBezTo>
                <a:cubicBezTo>
                  <a:pt x="2259186" y="269099"/>
                  <a:pt x="2264953" y="230427"/>
                  <a:pt x="2260599" y="210764"/>
                </a:cubicBezTo>
                <a:lnTo>
                  <a:pt x="2260599" y="210764"/>
                </a:lnTo>
                <a:cubicBezTo>
                  <a:pt x="2451856" y="134290"/>
                  <a:pt x="2629123" y="227541"/>
                  <a:pt x="2769107" y="164396"/>
                </a:cubicBezTo>
                <a:cubicBezTo>
                  <a:pt x="2909091" y="101251"/>
                  <a:pt x="3212972" y="184828"/>
                  <a:pt x="3323843" y="113813"/>
                </a:cubicBezTo>
                <a:cubicBezTo>
                  <a:pt x="3434714" y="42798"/>
                  <a:pt x="3668578" y="118527"/>
                  <a:pt x="3855466" y="65337"/>
                </a:cubicBezTo>
                <a:cubicBezTo>
                  <a:pt x="4042354" y="12147"/>
                  <a:pt x="4220373" y="57153"/>
                  <a:pt x="4572000" y="0"/>
                </a:cubicBezTo>
                <a:cubicBezTo>
                  <a:pt x="4809482" y="-15834"/>
                  <a:pt x="4917934" y="70162"/>
                  <a:pt x="5080508" y="46368"/>
                </a:cubicBezTo>
                <a:cubicBezTo>
                  <a:pt x="5243082" y="22574"/>
                  <a:pt x="5523179" y="133156"/>
                  <a:pt x="5704586" y="103274"/>
                </a:cubicBezTo>
                <a:cubicBezTo>
                  <a:pt x="5885993" y="73393"/>
                  <a:pt x="6028989" y="152188"/>
                  <a:pt x="6328665" y="160181"/>
                </a:cubicBezTo>
                <a:cubicBezTo>
                  <a:pt x="6628341" y="168173"/>
                  <a:pt x="6670210" y="249742"/>
                  <a:pt x="6883401" y="210764"/>
                </a:cubicBezTo>
                <a:lnTo>
                  <a:pt x="6883401" y="210764"/>
                </a:lnTo>
                <a:cubicBezTo>
                  <a:pt x="6890559" y="250942"/>
                  <a:pt x="6874400" y="266531"/>
                  <a:pt x="6883401" y="295263"/>
                </a:cubicBezTo>
                <a:cubicBezTo>
                  <a:pt x="7051198" y="245501"/>
                  <a:pt x="7170718" y="356978"/>
                  <a:pt x="7448551" y="295263"/>
                </a:cubicBezTo>
                <a:cubicBezTo>
                  <a:pt x="7726384" y="233548"/>
                  <a:pt x="7769467" y="333441"/>
                  <a:pt x="7991095" y="295263"/>
                </a:cubicBezTo>
                <a:cubicBezTo>
                  <a:pt x="8212723" y="257085"/>
                  <a:pt x="8406814" y="309147"/>
                  <a:pt x="8533638" y="295263"/>
                </a:cubicBezTo>
                <a:cubicBezTo>
                  <a:pt x="8660462" y="281379"/>
                  <a:pt x="8986748" y="356144"/>
                  <a:pt x="9144000" y="295263"/>
                </a:cubicBezTo>
                <a:cubicBezTo>
                  <a:pt x="9153829" y="553856"/>
                  <a:pt x="9103641" y="603597"/>
                  <a:pt x="9144000" y="843054"/>
                </a:cubicBezTo>
                <a:cubicBezTo>
                  <a:pt x="8833518" y="857905"/>
                  <a:pt x="8722126" y="798810"/>
                  <a:pt x="8481060" y="843054"/>
                </a:cubicBezTo>
                <a:cubicBezTo>
                  <a:pt x="8239994" y="887298"/>
                  <a:pt x="8117234" y="804064"/>
                  <a:pt x="7818120" y="843054"/>
                </a:cubicBezTo>
                <a:cubicBezTo>
                  <a:pt x="7519006" y="882044"/>
                  <a:pt x="7367281" y="829488"/>
                  <a:pt x="7155180" y="843054"/>
                </a:cubicBezTo>
                <a:cubicBezTo>
                  <a:pt x="6943079" y="856620"/>
                  <a:pt x="6765544" y="819265"/>
                  <a:pt x="6400800" y="843054"/>
                </a:cubicBezTo>
                <a:cubicBezTo>
                  <a:pt x="6036056" y="866843"/>
                  <a:pt x="6043307" y="837746"/>
                  <a:pt x="5920740" y="843054"/>
                </a:cubicBezTo>
                <a:cubicBezTo>
                  <a:pt x="5798173" y="848362"/>
                  <a:pt x="5705010" y="838463"/>
                  <a:pt x="5532120" y="843054"/>
                </a:cubicBezTo>
                <a:cubicBezTo>
                  <a:pt x="5359230" y="847645"/>
                  <a:pt x="5222301" y="800030"/>
                  <a:pt x="5052060" y="843054"/>
                </a:cubicBezTo>
                <a:cubicBezTo>
                  <a:pt x="4881819" y="886078"/>
                  <a:pt x="4856092" y="811733"/>
                  <a:pt x="4754880" y="843054"/>
                </a:cubicBezTo>
                <a:cubicBezTo>
                  <a:pt x="4653668" y="874375"/>
                  <a:pt x="4268491" y="819284"/>
                  <a:pt x="4091940" y="843054"/>
                </a:cubicBezTo>
                <a:cubicBezTo>
                  <a:pt x="3915389" y="866824"/>
                  <a:pt x="3756902" y="796244"/>
                  <a:pt x="3429000" y="843054"/>
                </a:cubicBezTo>
                <a:cubicBezTo>
                  <a:pt x="3101098" y="889864"/>
                  <a:pt x="3134646" y="832698"/>
                  <a:pt x="2948940" y="843054"/>
                </a:cubicBezTo>
                <a:cubicBezTo>
                  <a:pt x="2763234" y="853410"/>
                  <a:pt x="2580837" y="835849"/>
                  <a:pt x="2377440" y="843054"/>
                </a:cubicBezTo>
                <a:cubicBezTo>
                  <a:pt x="2174043" y="850259"/>
                  <a:pt x="2039997" y="812763"/>
                  <a:pt x="1805940" y="843054"/>
                </a:cubicBezTo>
                <a:cubicBezTo>
                  <a:pt x="1571883" y="873345"/>
                  <a:pt x="1448097" y="790411"/>
                  <a:pt x="1234440" y="843054"/>
                </a:cubicBezTo>
                <a:cubicBezTo>
                  <a:pt x="1020783" y="895697"/>
                  <a:pt x="796944" y="777235"/>
                  <a:pt x="662940" y="843054"/>
                </a:cubicBezTo>
                <a:cubicBezTo>
                  <a:pt x="528936" y="908873"/>
                  <a:pt x="286171" y="842459"/>
                  <a:pt x="0" y="843054"/>
                </a:cubicBezTo>
                <a:cubicBezTo>
                  <a:pt x="-20132" y="631929"/>
                  <a:pt x="49272" y="451358"/>
                  <a:pt x="0" y="295263"/>
                </a:cubicBezTo>
                <a:close/>
              </a:path>
              <a:path w="9144000" h="843054" stroke="0" extrusionOk="0">
                <a:moveTo>
                  <a:pt x="0" y="295263"/>
                </a:moveTo>
                <a:cubicBezTo>
                  <a:pt x="221703" y="273777"/>
                  <a:pt x="431054" y="365027"/>
                  <a:pt x="587756" y="295263"/>
                </a:cubicBezTo>
                <a:cubicBezTo>
                  <a:pt x="744458" y="225499"/>
                  <a:pt x="932888" y="354074"/>
                  <a:pt x="1152905" y="295263"/>
                </a:cubicBezTo>
                <a:cubicBezTo>
                  <a:pt x="1372922" y="236452"/>
                  <a:pt x="1449844" y="311934"/>
                  <a:pt x="1695449" y="295263"/>
                </a:cubicBezTo>
                <a:cubicBezTo>
                  <a:pt x="1941054" y="278592"/>
                  <a:pt x="2072656" y="350744"/>
                  <a:pt x="2260599" y="295263"/>
                </a:cubicBezTo>
                <a:cubicBezTo>
                  <a:pt x="2252353" y="262525"/>
                  <a:pt x="2264597" y="243904"/>
                  <a:pt x="2260599" y="210764"/>
                </a:cubicBezTo>
                <a:lnTo>
                  <a:pt x="2260599" y="210764"/>
                </a:lnTo>
                <a:cubicBezTo>
                  <a:pt x="2446637" y="168752"/>
                  <a:pt x="2642161" y="177533"/>
                  <a:pt x="2769107" y="164396"/>
                </a:cubicBezTo>
                <a:cubicBezTo>
                  <a:pt x="2896053" y="151259"/>
                  <a:pt x="3131617" y="138014"/>
                  <a:pt x="3300729" y="115920"/>
                </a:cubicBezTo>
                <a:cubicBezTo>
                  <a:pt x="3469841" y="93827"/>
                  <a:pt x="3613385" y="112058"/>
                  <a:pt x="3832352" y="67444"/>
                </a:cubicBezTo>
                <a:cubicBezTo>
                  <a:pt x="4051319" y="22830"/>
                  <a:pt x="4221088" y="76908"/>
                  <a:pt x="4572000" y="0"/>
                </a:cubicBezTo>
                <a:cubicBezTo>
                  <a:pt x="4733501" y="-19158"/>
                  <a:pt x="4868413" y="67203"/>
                  <a:pt x="5080508" y="46368"/>
                </a:cubicBezTo>
                <a:cubicBezTo>
                  <a:pt x="5292603" y="25534"/>
                  <a:pt x="5526538" y="90507"/>
                  <a:pt x="5681472" y="101167"/>
                </a:cubicBezTo>
                <a:cubicBezTo>
                  <a:pt x="5836406" y="111827"/>
                  <a:pt x="6016749" y="159982"/>
                  <a:pt x="6236209" y="151750"/>
                </a:cubicBezTo>
                <a:cubicBezTo>
                  <a:pt x="6455669" y="143518"/>
                  <a:pt x="6630322" y="244964"/>
                  <a:pt x="6883401" y="210764"/>
                </a:cubicBezTo>
                <a:lnTo>
                  <a:pt x="6883401" y="210764"/>
                </a:lnTo>
                <a:cubicBezTo>
                  <a:pt x="6887741" y="238331"/>
                  <a:pt x="6879299" y="268627"/>
                  <a:pt x="6883401" y="295263"/>
                </a:cubicBezTo>
                <a:cubicBezTo>
                  <a:pt x="7088721" y="279784"/>
                  <a:pt x="7187914" y="334513"/>
                  <a:pt x="7380733" y="295263"/>
                </a:cubicBezTo>
                <a:cubicBezTo>
                  <a:pt x="7573552" y="256013"/>
                  <a:pt x="7679398" y="296974"/>
                  <a:pt x="7878065" y="295263"/>
                </a:cubicBezTo>
                <a:cubicBezTo>
                  <a:pt x="8076732" y="293552"/>
                  <a:pt x="8232929" y="316960"/>
                  <a:pt x="8488426" y="295263"/>
                </a:cubicBezTo>
                <a:cubicBezTo>
                  <a:pt x="8743923" y="273566"/>
                  <a:pt x="8820372" y="331959"/>
                  <a:pt x="9144000" y="295263"/>
                </a:cubicBezTo>
                <a:cubicBezTo>
                  <a:pt x="9184313" y="482316"/>
                  <a:pt x="9134165" y="614113"/>
                  <a:pt x="9144000" y="843054"/>
                </a:cubicBezTo>
                <a:cubicBezTo>
                  <a:pt x="8865548" y="920909"/>
                  <a:pt x="8766574" y="791276"/>
                  <a:pt x="8481060" y="843054"/>
                </a:cubicBezTo>
                <a:cubicBezTo>
                  <a:pt x="8195546" y="894832"/>
                  <a:pt x="8188639" y="837605"/>
                  <a:pt x="7909560" y="843054"/>
                </a:cubicBezTo>
                <a:cubicBezTo>
                  <a:pt x="7630481" y="848503"/>
                  <a:pt x="7527459" y="835388"/>
                  <a:pt x="7246620" y="843054"/>
                </a:cubicBezTo>
                <a:cubicBezTo>
                  <a:pt x="6965781" y="850720"/>
                  <a:pt x="6738765" y="809138"/>
                  <a:pt x="6583680" y="843054"/>
                </a:cubicBezTo>
                <a:cubicBezTo>
                  <a:pt x="6428595" y="876970"/>
                  <a:pt x="6150259" y="776337"/>
                  <a:pt x="5920740" y="843054"/>
                </a:cubicBezTo>
                <a:cubicBezTo>
                  <a:pt x="5691221" y="909771"/>
                  <a:pt x="5677298" y="806523"/>
                  <a:pt x="5440680" y="843054"/>
                </a:cubicBezTo>
                <a:cubicBezTo>
                  <a:pt x="5204062" y="879585"/>
                  <a:pt x="5219951" y="815352"/>
                  <a:pt x="5052060" y="843054"/>
                </a:cubicBezTo>
                <a:cubicBezTo>
                  <a:pt x="4884169" y="870756"/>
                  <a:pt x="4762804" y="811720"/>
                  <a:pt x="4572000" y="843054"/>
                </a:cubicBezTo>
                <a:cubicBezTo>
                  <a:pt x="4381196" y="874388"/>
                  <a:pt x="4295731" y="840462"/>
                  <a:pt x="4183380" y="843054"/>
                </a:cubicBezTo>
                <a:cubicBezTo>
                  <a:pt x="4071029" y="845646"/>
                  <a:pt x="3778726" y="769045"/>
                  <a:pt x="3520440" y="843054"/>
                </a:cubicBezTo>
                <a:cubicBezTo>
                  <a:pt x="3262154" y="917063"/>
                  <a:pt x="2960440" y="810658"/>
                  <a:pt x="2766060" y="843054"/>
                </a:cubicBezTo>
                <a:cubicBezTo>
                  <a:pt x="2571680" y="875450"/>
                  <a:pt x="2477409" y="806583"/>
                  <a:pt x="2377440" y="843054"/>
                </a:cubicBezTo>
                <a:cubicBezTo>
                  <a:pt x="2277471" y="879525"/>
                  <a:pt x="1958000" y="835822"/>
                  <a:pt x="1714500" y="843054"/>
                </a:cubicBezTo>
                <a:cubicBezTo>
                  <a:pt x="1471000" y="850286"/>
                  <a:pt x="1424020" y="827068"/>
                  <a:pt x="1234440" y="843054"/>
                </a:cubicBezTo>
                <a:cubicBezTo>
                  <a:pt x="1044860" y="859040"/>
                  <a:pt x="900416" y="812189"/>
                  <a:pt x="571500" y="843054"/>
                </a:cubicBezTo>
                <a:cubicBezTo>
                  <a:pt x="242584" y="873919"/>
                  <a:pt x="131121" y="834135"/>
                  <a:pt x="0" y="843054"/>
                </a:cubicBezTo>
                <a:cubicBezTo>
                  <a:pt x="-18726" y="675583"/>
                  <a:pt x="61666" y="431697"/>
                  <a:pt x="0" y="295263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539176805">
                  <a:prstGeom prst="upArrowCallout">
                    <a:avLst>
                      <a:gd name="adj1" fmla="val 561898"/>
                      <a:gd name="adj2" fmla="val 274170"/>
                      <a:gd name="adj3" fmla="val 25000"/>
                      <a:gd name="adj4" fmla="val 649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solidFill>
                  <a:srgbClr val="FFFF00"/>
                </a:solidFill>
              </a:rPr>
              <a:t>Nagy lépés az aszály és az erózió ellen!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1952CCA-E54D-0C43-939B-DD7F251A5B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512" y="1231405"/>
            <a:ext cx="6140424" cy="1404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D5137490-A299-E740-B56B-9CFD44BAE540}"/>
              </a:ext>
            </a:extLst>
          </p:cNvPr>
          <p:cNvSpPr txBox="1"/>
          <p:nvPr/>
        </p:nvSpPr>
        <p:spPr>
          <a:xfrm rot="20432298">
            <a:off x="5941859" y="2155080"/>
            <a:ext cx="2920924" cy="651105"/>
          </a:xfrm>
          <a:prstGeom prst="star32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66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INNOVÁCIÓ</a:t>
            </a:r>
          </a:p>
        </p:txBody>
      </p:sp>
      <p:pic>
        <p:nvPicPr>
          <p:cNvPr id="3" name="Kép 2" descr="A képen doboz, hűtőgép látható&#10;&#10;Automatikusan generált leírás">
            <a:extLst>
              <a:ext uri="{FF2B5EF4-FFF2-40B4-BE49-F238E27FC236}">
                <a16:creationId xmlns:a16="http://schemas.microsoft.com/office/drawing/2014/main" id="{E5217BCE-E6FD-D04A-9859-4D18C01BE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335" y="2762889"/>
            <a:ext cx="2509329" cy="316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25F4EEE3-03CC-B540-9AA2-755C05D3B576}"/>
              </a:ext>
            </a:extLst>
          </p:cNvPr>
          <p:cNvSpPr txBox="1"/>
          <p:nvPr/>
        </p:nvSpPr>
        <p:spPr>
          <a:xfrm>
            <a:off x="3317334" y="2718863"/>
            <a:ext cx="25093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/>
              <a:t>Klebsormidium</a:t>
            </a:r>
            <a:r>
              <a:rPr lang="hu-HU" sz="2800" b="1" dirty="0"/>
              <a:t> </a:t>
            </a:r>
            <a:r>
              <a:rPr lang="hu-HU" sz="2800" b="1" dirty="0" err="1"/>
              <a:t>bilatum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4590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1">
            <a:extLst>
              <a:ext uri="{FF2B5EF4-FFF2-40B4-BE49-F238E27FC236}">
                <a16:creationId xmlns:a16="http://schemas.microsoft.com/office/drawing/2014/main" id="{BE1D1ACB-016C-5943-8FD0-F79CD5A7CE30}"/>
              </a:ext>
            </a:extLst>
          </p:cNvPr>
          <p:cNvSpPr txBox="1">
            <a:spLocks/>
          </p:cNvSpPr>
          <p:nvPr/>
        </p:nvSpPr>
        <p:spPr>
          <a:xfrm>
            <a:off x="4359834" y="2420867"/>
            <a:ext cx="4396497" cy="3557878"/>
          </a:xfrm>
          <a:prstGeom prst="rect">
            <a:avLst/>
          </a:prstGeom>
        </p:spPr>
        <p:txBody>
          <a:bodyPr vert="horz" lIns="84406" tIns="42203" rIns="84406" bIns="42203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039" indent="-422039" algn="l">
              <a:buFont typeface="+mj-lt"/>
              <a:buAutoNum type="arabicPeriod"/>
            </a:pPr>
            <a:r>
              <a:rPr lang="hu-HU" sz="221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– 150 kg/ha FRISS biomassza képzése.</a:t>
            </a:r>
          </a:p>
          <a:p>
            <a:pPr marL="422039" indent="-422039" algn="l">
              <a:buFont typeface="+mj-lt"/>
              <a:buAutoNum type="arabicPeriod"/>
            </a:pPr>
            <a:r>
              <a:rPr lang="hu-HU" sz="221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Beszövi</a:t>
            </a:r>
            <a:r>
              <a:rPr lang="hu-HU" sz="2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talaj felső 20 cm –es rétegét.</a:t>
            </a:r>
          </a:p>
          <a:p>
            <a:pPr marL="422039" indent="-422039" algn="l">
              <a:buFont typeface="+mj-lt"/>
              <a:buAutoNum type="arabicPeriod"/>
            </a:pPr>
            <a:r>
              <a:rPr lang="hu-HU" sz="2215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Összeragasztja a talaj aggregátumokat.</a:t>
            </a:r>
          </a:p>
          <a:p>
            <a:pPr marL="422039" indent="-422039" algn="l">
              <a:buFont typeface="+mj-lt"/>
              <a:buAutoNum type="arabicPeriod"/>
            </a:pPr>
            <a:r>
              <a:rPr lang="hu-HU" sz="22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Stimulálja a baktériumokat, kiegészíti hatásukat.</a:t>
            </a:r>
          </a:p>
          <a:p>
            <a:pPr marL="422039" indent="-422039" algn="l">
              <a:buFont typeface="+mj-lt"/>
              <a:buAutoNum type="arabicPeriod"/>
            </a:pPr>
            <a:r>
              <a:rPr lang="hu-HU" sz="2215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UV érzékeny, nem kell bedolgozni.</a:t>
            </a:r>
          </a:p>
        </p:txBody>
      </p:sp>
      <p:pic>
        <p:nvPicPr>
          <p:cNvPr id="11" name="Picture 2" descr="\\Mac\Home\Documents\Agrobio\Digitális képek\AlgaTer\WP_20161016_16_27_50_Pro.jpg">
            <a:extLst>
              <a:ext uri="{FF2B5EF4-FFF2-40B4-BE49-F238E27FC236}">
                <a16:creationId xmlns:a16="http://schemas.microsoft.com/office/drawing/2014/main" id="{62193EEE-D0A0-3C47-9A66-A7B55693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13" y="2174196"/>
            <a:ext cx="3053934" cy="171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7E719E7-1313-7042-9638-FDFEDA65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13" y="4092746"/>
            <a:ext cx="3053934" cy="1975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D0C15E6-CDBF-4FC0-BFB4-B1C34AC2BB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4" y="1151903"/>
            <a:ext cx="3859461" cy="88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Alcím 5">
            <a:extLst>
              <a:ext uri="{FF2B5EF4-FFF2-40B4-BE49-F238E27FC236}">
                <a16:creationId xmlns:a16="http://schemas.microsoft.com/office/drawing/2014/main" id="{7312D06D-FEDE-471A-90D7-DA03619DE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14946"/>
            <a:ext cx="9239250" cy="843054"/>
          </a:xfrm>
          <a:custGeom>
            <a:avLst/>
            <a:gdLst>
              <a:gd name="connsiteX0" fmla="*/ 0 w 9239250"/>
              <a:gd name="connsiteY0" fmla="*/ 295263 h 843054"/>
              <a:gd name="connsiteX1" fmla="*/ 507809 w 9239250"/>
              <a:gd name="connsiteY1" fmla="*/ 295263 h 843054"/>
              <a:gd name="connsiteX2" fmla="*/ 1131030 w 9239250"/>
              <a:gd name="connsiteY2" fmla="*/ 295263 h 843054"/>
              <a:gd name="connsiteX3" fmla="*/ 1685004 w 9239250"/>
              <a:gd name="connsiteY3" fmla="*/ 295263 h 843054"/>
              <a:gd name="connsiteX4" fmla="*/ 2308224 w 9239250"/>
              <a:gd name="connsiteY4" fmla="*/ 295263 h 843054"/>
              <a:gd name="connsiteX5" fmla="*/ 2308224 w 9239250"/>
              <a:gd name="connsiteY5" fmla="*/ 210764 h 843054"/>
              <a:gd name="connsiteX6" fmla="*/ 2308224 w 9239250"/>
              <a:gd name="connsiteY6" fmla="*/ 210764 h 843054"/>
              <a:gd name="connsiteX7" fmla="*/ 2816732 w 9239250"/>
              <a:gd name="connsiteY7" fmla="*/ 164396 h 843054"/>
              <a:gd name="connsiteX8" fmla="*/ 3371468 w 9239250"/>
              <a:gd name="connsiteY8" fmla="*/ 113813 h 843054"/>
              <a:gd name="connsiteX9" fmla="*/ 3903091 w 9239250"/>
              <a:gd name="connsiteY9" fmla="*/ 65337 h 843054"/>
              <a:gd name="connsiteX10" fmla="*/ 4619625 w 9239250"/>
              <a:gd name="connsiteY10" fmla="*/ 0 h 843054"/>
              <a:gd name="connsiteX11" fmla="*/ 5128133 w 9239250"/>
              <a:gd name="connsiteY11" fmla="*/ 46368 h 843054"/>
              <a:gd name="connsiteX12" fmla="*/ 5752211 w 9239250"/>
              <a:gd name="connsiteY12" fmla="*/ 103274 h 843054"/>
              <a:gd name="connsiteX13" fmla="*/ 6376290 w 9239250"/>
              <a:gd name="connsiteY13" fmla="*/ 160181 h 843054"/>
              <a:gd name="connsiteX14" fmla="*/ 6931026 w 9239250"/>
              <a:gd name="connsiteY14" fmla="*/ 210764 h 843054"/>
              <a:gd name="connsiteX15" fmla="*/ 6931026 w 9239250"/>
              <a:gd name="connsiteY15" fmla="*/ 210764 h 843054"/>
              <a:gd name="connsiteX16" fmla="*/ 6931026 w 9239250"/>
              <a:gd name="connsiteY16" fmla="*/ 295263 h 843054"/>
              <a:gd name="connsiteX17" fmla="*/ 7508082 w 9239250"/>
              <a:gd name="connsiteY17" fmla="*/ 295263 h 843054"/>
              <a:gd name="connsiteX18" fmla="*/ 8062056 w 9239250"/>
              <a:gd name="connsiteY18" fmla="*/ 295263 h 843054"/>
              <a:gd name="connsiteX19" fmla="*/ 8616030 w 9239250"/>
              <a:gd name="connsiteY19" fmla="*/ 295263 h 843054"/>
              <a:gd name="connsiteX20" fmla="*/ 9239250 w 9239250"/>
              <a:gd name="connsiteY20" fmla="*/ 295263 h 843054"/>
              <a:gd name="connsiteX21" fmla="*/ 9239250 w 9239250"/>
              <a:gd name="connsiteY21" fmla="*/ 843054 h 843054"/>
              <a:gd name="connsiteX22" fmla="*/ 8569404 w 9239250"/>
              <a:gd name="connsiteY22" fmla="*/ 843054 h 843054"/>
              <a:gd name="connsiteX23" fmla="*/ 7899559 w 9239250"/>
              <a:gd name="connsiteY23" fmla="*/ 843054 h 843054"/>
              <a:gd name="connsiteX24" fmla="*/ 7229713 w 9239250"/>
              <a:gd name="connsiteY24" fmla="*/ 843054 h 843054"/>
              <a:gd name="connsiteX25" fmla="*/ 6467475 w 9239250"/>
              <a:gd name="connsiteY25" fmla="*/ 843054 h 843054"/>
              <a:gd name="connsiteX26" fmla="*/ 5982414 w 9239250"/>
              <a:gd name="connsiteY26" fmla="*/ 843054 h 843054"/>
              <a:gd name="connsiteX27" fmla="*/ 5589746 w 9239250"/>
              <a:gd name="connsiteY27" fmla="*/ 843054 h 843054"/>
              <a:gd name="connsiteX28" fmla="*/ 5104686 w 9239250"/>
              <a:gd name="connsiteY28" fmla="*/ 843054 h 843054"/>
              <a:gd name="connsiteX29" fmla="*/ 4804410 w 9239250"/>
              <a:gd name="connsiteY29" fmla="*/ 843054 h 843054"/>
              <a:gd name="connsiteX30" fmla="*/ 4134564 w 9239250"/>
              <a:gd name="connsiteY30" fmla="*/ 843054 h 843054"/>
              <a:gd name="connsiteX31" fmla="*/ 3464719 w 9239250"/>
              <a:gd name="connsiteY31" fmla="*/ 843054 h 843054"/>
              <a:gd name="connsiteX32" fmla="*/ 2979658 w 9239250"/>
              <a:gd name="connsiteY32" fmla="*/ 843054 h 843054"/>
              <a:gd name="connsiteX33" fmla="*/ 2402205 w 9239250"/>
              <a:gd name="connsiteY33" fmla="*/ 843054 h 843054"/>
              <a:gd name="connsiteX34" fmla="*/ 1824752 w 9239250"/>
              <a:gd name="connsiteY34" fmla="*/ 843054 h 843054"/>
              <a:gd name="connsiteX35" fmla="*/ 1247299 w 9239250"/>
              <a:gd name="connsiteY35" fmla="*/ 843054 h 843054"/>
              <a:gd name="connsiteX36" fmla="*/ 669846 w 9239250"/>
              <a:gd name="connsiteY36" fmla="*/ 843054 h 843054"/>
              <a:gd name="connsiteX37" fmla="*/ 0 w 9239250"/>
              <a:gd name="connsiteY37" fmla="*/ 843054 h 843054"/>
              <a:gd name="connsiteX38" fmla="*/ 0 w 9239250"/>
              <a:gd name="connsiteY38" fmla="*/ 295263 h 8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39250" h="843054" fill="none" extrusionOk="0">
                <a:moveTo>
                  <a:pt x="0" y="295263"/>
                </a:moveTo>
                <a:cubicBezTo>
                  <a:pt x="130943" y="249001"/>
                  <a:pt x="260188" y="297919"/>
                  <a:pt x="507809" y="295263"/>
                </a:cubicBezTo>
                <a:cubicBezTo>
                  <a:pt x="755430" y="292607"/>
                  <a:pt x="920214" y="337800"/>
                  <a:pt x="1131030" y="295263"/>
                </a:cubicBezTo>
                <a:cubicBezTo>
                  <a:pt x="1341846" y="252726"/>
                  <a:pt x="1455230" y="314560"/>
                  <a:pt x="1685004" y="295263"/>
                </a:cubicBezTo>
                <a:cubicBezTo>
                  <a:pt x="1914778" y="275966"/>
                  <a:pt x="2158900" y="345696"/>
                  <a:pt x="2308224" y="295263"/>
                </a:cubicBezTo>
                <a:cubicBezTo>
                  <a:pt x="2306811" y="269099"/>
                  <a:pt x="2312578" y="230427"/>
                  <a:pt x="2308224" y="210764"/>
                </a:cubicBezTo>
                <a:lnTo>
                  <a:pt x="2308224" y="210764"/>
                </a:lnTo>
                <a:cubicBezTo>
                  <a:pt x="2499481" y="134290"/>
                  <a:pt x="2676748" y="227541"/>
                  <a:pt x="2816732" y="164396"/>
                </a:cubicBezTo>
                <a:cubicBezTo>
                  <a:pt x="2956716" y="101251"/>
                  <a:pt x="3260597" y="184828"/>
                  <a:pt x="3371468" y="113813"/>
                </a:cubicBezTo>
                <a:cubicBezTo>
                  <a:pt x="3482339" y="42798"/>
                  <a:pt x="3716203" y="118527"/>
                  <a:pt x="3903091" y="65337"/>
                </a:cubicBezTo>
                <a:cubicBezTo>
                  <a:pt x="4089979" y="12147"/>
                  <a:pt x="4267998" y="57153"/>
                  <a:pt x="4619625" y="0"/>
                </a:cubicBezTo>
                <a:cubicBezTo>
                  <a:pt x="4857107" y="-15834"/>
                  <a:pt x="4965559" y="70162"/>
                  <a:pt x="5128133" y="46368"/>
                </a:cubicBezTo>
                <a:cubicBezTo>
                  <a:pt x="5290707" y="22574"/>
                  <a:pt x="5570804" y="133156"/>
                  <a:pt x="5752211" y="103274"/>
                </a:cubicBezTo>
                <a:cubicBezTo>
                  <a:pt x="5933618" y="73393"/>
                  <a:pt x="6076614" y="152188"/>
                  <a:pt x="6376290" y="160181"/>
                </a:cubicBezTo>
                <a:cubicBezTo>
                  <a:pt x="6675966" y="168173"/>
                  <a:pt x="6717835" y="249742"/>
                  <a:pt x="6931026" y="210764"/>
                </a:cubicBezTo>
                <a:lnTo>
                  <a:pt x="6931026" y="210764"/>
                </a:lnTo>
                <a:cubicBezTo>
                  <a:pt x="6938184" y="250942"/>
                  <a:pt x="6922025" y="266531"/>
                  <a:pt x="6931026" y="295263"/>
                </a:cubicBezTo>
                <a:cubicBezTo>
                  <a:pt x="7166728" y="267731"/>
                  <a:pt x="7230470" y="307956"/>
                  <a:pt x="7508082" y="295263"/>
                </a:cubicBezTo>
                <a:cubicBezTo>
                  <a:pt x="7785694" y="282570"/>
                  <a:pt x="7880105" y="300614"/>
                  <a:pt x="8062056" y="295263"/>
                </a:cubicBezTo>
                <a:cubicBezTo>
                  <a:pt x="8244007" y="289912"/>
                  <a:pt x="8375744" y="344866"/>
                  <a:pt x="8616030" y="295263"/>
                </a:cubicBezTo>
                <a:cubicBezTo>
                  <a:pt x="8856316" y="245660"/>
                  <a:pt x="8989592" y="305245"/>
                  <a:pt x="9239250" y="295263"/>
                </a:cubicBezTo>
                <a:cubicBezTo>
                  <a:pt x="9249079" y="553856"/>
                  <a:pt x="9198891" y="603597"/>
                  <a:pt x="9239250" y="843054"/>
                </a:cubicBezTo>
                <a:cubicBezTo>
                  <a:pt x="8936370" y="899700"/>
                  <a:pt x="8788019" y="811105"/>
                  <a:pt x="8569404" y="843054"/>
                </a:cubicBezTo>
                <a:cubicBezTo>
                  <a:pt x="8350789" y="875003"/>
                  <a:pt x="8068714" y="795130"/>
                  <a:pt x="7899559" y="843054"/>
                </a:cubicBezTo>
                <a:cubicBezTo>
                  <a:pt x="7730404" y="890978"/>
                  <a:pt x="7554804" y="791118"/>
                  <a:pt x="7229713" y="843054"/>
                </a:cubicBezTo>
                <a:cubicBezTo>
                  <a:pt x="6904622" y="894990"/>
                  <a:pt x="6819481" y="811147"/>
                  <a:pt x="6467475" y="843054"/>
                </a:cubicBezTo>
                <a:cubicBezTo>
                  <a:pt x="6115469" y="874961"/>
                  <a:pt x="6192459" y="804042"/>
                  <a:pt x="5982414" y="843054"/>
                </a:cubicBezTo>
                <a:cubicBezTo>
                  <a:pt x="5772369" y="882066"/>
                  <a:pt x="5779513" y="835458"/>
                  <a:pt x="5589746" y="843054"/>
                </a:cubicBezTo>
                <a:cubicBezTo>
                  <a:pt x="5399979" y="850650"/>
                  <a:pt x="5326547" y="809870"/>
                  <a:pt x="5104686" y="843054"/>
                </a:cubicBezTo>
                <a:cubicBezTo>
                  <a:pt x="4882825" y="876238"/>
                  <a:pt x="4918496" y="830184"/>
                  <a:pt x="4804410" y="843054"/>
                </a:cubicBezTo>
                <a:cubicBezTo>
                  <a:pt x="4690324" y="855924"/>
                  <a:pt x="4291994" y="772946"/>
                  <a:pt x="4134564" y="843054"/>
                </a:cubicBezTo>
                <a:cubicBezTo>
                  <a:pt x="3977134" y="913162"/>
                  <a:pt x="3750559" y="833410"/>
                  <a:pt x="3464719" y="843054"/>
                </a:cubicBezTo>
                <a:cubicBezTo>
                  <a:pt x="3178880" y="852698"/>
                  <a:pt x="3108763" y="809049"/>
                  <a:pt x="2979658" y="843054"/>
                </a:cubicBezTo>
                <a:cubicBezTo>
                  <a:pt x="2850553" y="877059"/>
                  <a:pt x="2568704" y="821304"/>
                  <a:pt x="2402205" y="843054"/>
                </a:cubicBezTo>
                <a:cubicBezTo>
                  <a:pt x="2235706" y="864804"/>
                  <a:pt x="1970525" y="838316"/>
                  <a:pt x="1824752" y="843054"/>
                </a:cubicBezTo>
                <a:cubicBezTo>
                  <a:pt x="1678979" y="847792"/>
                  <a:pt x="1413297" y="829532"/>
                  <a:pt x="1247299" y="843054"/>
                </a:cubicBezTo>
                <a:cubicBezTo>
                  <a:pt x="1081301" y="856576"/>
                  <a:pt x="816539" y="802411"/>
                  <a:pt x="669846" y="843054"/>
                </a:cubicBezTo>
                <a:cubicBezTo>
                  <a:pt x="523153" y="883697"/>
                  <a:pt x="308937" y="794214"/>
                  <a:pt x="0" y="843054"/>
                </a:cubicBezTo>
                <a:cubicBezTo>
                  <a:pt x="-20132" y="631929"/>
                  <a:pt x="49272" y="451358"/>
                  <a:pt x="0" y="295263"/>
                </a:cubicBezTo>
                <a:close/>
              </a:path>
              <a:path w="9239250" h="843054" stroke="0" extrusionOk="0">
                <a:moveTo>
                  <a:pt x="0" y="295263"/>
                </a:moveTo>
                <a:cubicBezTo>
                  <a:pt x="218748" y="234509"/>
                  <a:pt x="368251" y="303451"/>
                  <a:pt x="600138" y="295263"/>
                </a:cubicBezTo>
                <a:cubicBezTo>
                  <a:pt x="832025" y="287075"/>
                  <a:pt x="1005827" y="302049"/>
                  <a:pt x="1177194" y="295263"/>
                </a:cubicBezTo>
                <a:cubicBezTo>
                  <a:pt x="1348561" y="288477"/>
                  <a:pt x="1580705" y="357654"/>
                  <a:pt x="1731168" y="295263"/>
                </a:cubicBezTo>
                <a:cubicBezTo>
                  <a:pt x="1881631" y="232872"/>
                  <a:pt x="2066330" y="308226"/>
                  <a:pt x="2308224" y="295263"/>
                </a:cubicBezTo>
                <a:cubicBezTo>
                  <a:pt x="2299978" y="262525"/>
                  <a:pt x="2312222" y="243904"/>
                  <a:pt x="2308224" y="210764"/>
                </a:cubicBezTo>
                <a:lnTo>
                  <a:pt x="2308224" y="210764"/>
                </a:lnTo>
                <a:cubicBezTo>
                  <a:pt x="2494262" y="168752"/>
                  <a:pt x="2689786" y="177533"/>
                  <a:pt x="2816732" y="164396"/>
                </a:cubicBezTo>
                <a:cubicBezTo>
                  <a:pt x="2943678" y="151259"/>
                  <a:pt x="3179242" y="138014"/>
                  <a:pt x="3348354" y="115920"/>
                </a:cubicBezTo>
                <a:cubicBezTo>
                  <a:pt x="3517466" y="93827"/>
                  <a:pt x="3661010" y="112058"/>
                  <a:pt x="3879977" y="67444"/>
                </a:cubicBezTo>
                <a:cubicBezTo>
                  <a:pt x="4098944" y="22830"/>
                  <a:pt x="4268713" y="76908"/>
                  <a:pt x="4619625" y="0"/>
                </a:cubicBezTo>
                <a:cubicBezTo>
                  <a:pt x="4781126" y="-19158"/>
                  <a:pt x="4916038" y="67203"/>
                  <a:pt x="5128133" y="46368"/>
                </a:cubicBezTo>
                <a:cubicBezTo>
                  <a:pt x="5340228" y="25534"/>
                  <a:pt x="5574163" y="90507"/>
                  <a:pt x="5729097" y="101167"/>
                </a:cubicBezTo>
                <a:cubicBezTo>
                  <a:pt x="5884031" y="111827"/>
                  <a:pt x="6064374" y="159982"/>
                  <a:pt x="6283834" y="151750"/>
                </a:cubicBezTo>
                <a:cubicBezTo>
                  <a:pt x="6503294" y="143518"/>
                  <a:pt x="6677947" y="244964"/>
                  <a:pt x="6931026" y="210764"/>
                </a:cubicBezTo>
                <a:lnTo>
                  <a:pt x="6931026" y="210764"/>
                </a:lnTo>
                <a:cubicBezTo>
                  <a:pt x="6935366" y="238331"/>
                  <a:pt x="6926924" y="268627"/>
                  <a:pt x="6931026" y="295263"/>
                </a:cubicBezTo>
                <a:cubicBezTo>
                  <a:pt x="7082504" y="275851"/>
                  <a:pt x="7315576" y="329639"/>
                  <a:pt x="7438835" y="295263"/>
                </a:cubicBezTo>
                <a:cubicBezTo>
                  <a:pt x="7562094" y="260887"/>
                  <a:pt x="7834142" y="305957"/>
                  <a:pt x="7946645" y="295263"/>
                </a:cubicBezTo>
                <a:cubicBezTo>
                  <a:pt x="8059148" y="284569"/>
                  <a:pt x="8371304" y="318695"/>
                  <a:pt x="8569865" y="295263"/>
                </a:cubicBezTo>
                <a:cubicBezTo>
                  <a:pt x="8768426" y="271831"/>
                  <a:pt x="9085426" y="319641"/>
                  <a:pt x="9239250" y="295263"/>
                </a:cubicBezTo>
                <a:cubicBezTo>
                  <a:pt x="9279563" y="482316"/>
                  <a:pt x="9229415" y="614113"/>
                  <a:pt x="9239250" y="843054"/>
                </a:cubicBezTo>
                <a:cubicBezTo>
                  <a:pt x="8910507" y="882857"/>
                  <a:pt x="8865782" y="795123"/>
                  <a:pt x="8569404" y="843054"/>
                </a:cubicBezTo>
                <a:cubicBezTo>
                  <a:pt x="8273026" y="890985"/>
                  <a:pt x="8242703" y="782609"/>
                  <a:pt x="7991951" y="843054"/>
                </a:cubicBezTo>
                <a:cubicBezTo>
                  <a:pt x="7741199" y="903499"/>
                  <a:pt x="7504876" y="818515"/>
                  <a:pt x="7322106" y="843054"/>
                </a:cubicBezTo>
                <a:cubicBezTo>
                  <a:pt x="7139337" y="867593"/>
                  <a:pt x="6916534" y="827383"/>
                  <a:pt x="6652260" y="843054"/>
                </a:cubicBezTo>
                <a:cubicBezTo>
                  <a:pt x="6387986" y="858725"/>
                  <a:pt x="6316302" y="767136"/>
                  <a:pt x="5982414" y="843054"/>
                </a:cubicBezTo>
                <a:cubicBezTo>
                  <a:pt x="5648526" y="918972"/>
                  <a:pt x="5630805" y="785641"/>
                  <a:pt x="5497354" y="843054"/>
                </a:cubicBezTo>
                <a:cubicBezTo>
                  <a:pt x="5363903" y="900467"/>
                  <a:pt x="5296998" y="815050"/>
                  <a:pt x="5104686" y="843054"/>
                </a:cubicBezTo>
                <a:cubicBezTo>
                  <a:pt x="4912374" y="871058"/>
                  <a:pt x="4760407" y="830657"/>
                  <a:pt x="4619625" y="843054"/>
                </a:cubicBezTo>
                <a:cubicBezTo>
                  <a:pt x="4478843" y="855451"/>
                  <a:pt x="4349451" y="826642"/>
                  <a:pt x="4226957" y="843054"/>
                </a:cubicBezTo>
                <a:cubicBezTo>
                  <a:pt x="4104463" y="859466"/>
                  <a:pt x="3771493" y="778335"/>
                  <a:pt x="3557111" y="843054"/>
                </a:cubicBezTo>
                <a:cubicBezTo>
                  <a:pt x="3342729" y="907773"/>
                  <a:pt x="2980544" y="821952"/>
                  <a:pt x="2794873" y="843054"/>
                </a:cubicBezTo>
                <a:cubicBezTo>
                  <a:pt x="2609202" y="864156"/>
                  <a:pt x="2504115" y="842030"/>
                  <a:pt x="2402205" y="843054"/>
                </a:cubicBezTo>
                <a:cubicBezTo>
                  <a:pt x="2300295" y="844078"/>
                  <a:pt x="1949401" y="767000"/>
                  <a:pt x="1732359" y="843054"/>
                </a:cubicBezTo>
                <a:cubicBezTo>
                  <a:pt x="1515317" y="919108"/>
                  <a:pt x="1402826" y="788022"/>
                  <a:pt x="1247299" y="843054"/>
                </a:cubicBezTo>
                <a:cubicBezTo>
                  <a:pt x="1091772" y="898086"/>
                  <a:pt x="791925" y="834038"/>
                  <a:pt x="577453" y="843054"/>
                </a:cubicBezTo>
                <a:cubicBezTo>
                  <a:pt x="362981" y="852070"/>
                  <a:pt x="245956" y="790677"/>
                  <a:pt x="0" y="843054"/>
                </a:cubicBezTo>
                <a:cubicBezTo>
                  <a:pt x="-18726" y="675583"/>
                  <a:pt x="61666" y="431697"/>
                  <a:pt x="0" y="295263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539176805">
                  <a:prstGeom prst="upArrowCallout">
                    <a:avLst>
                      <a:gd name="adj1" fmla="val 561898"/>
                      <a:gd name="adj2" fmla="val 274170"/>
                      <a:gd name="adj3" fmla="val 25000"/>
                      <a:gd name="adj4" fmla="val 649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solidFill>
                  <a:srgbClr val="FFFF00"/>
                </a:solidFill>
              </a:rPr>
              <a:t>Nagy lépés az aszály és az erózió ellen!</a:t>
            </a:r>
          </a:p>
        </p:txBody>
      </p:sp>
    </p:spTree>
    <p:extLst>
      <p:ext uri="{BB962C8B-B14F-4D97-AF65-F5344CB8AC3E}">
        <p14:creationId xmlns:p14="http://schemas.microsoft.com/office/powerpoint/2010/main" val="3564697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rtalom helye 1">
            <a:extLst>
              <a:ext uri="{FF2B5EF4-FFF2-40B4-BE49-F238E27FC236}">
                <a16:creationId xmlns:a16="http://schemas.microsoft.com/office/drawing/2014/main" id="{4CE8EA35-8A30-4F45-AB1B-F0CB94FFA529}"/>
              </a:ext>
            </a:extLst>
          </p:cNvPr>
          <p:cNvSpPr txBox="1">
            <a:spLocks/>
          </p:cNvSpPr>
          <p:nvPr/>
        </p:nvSpPr>
        <p:spPr>
          <a:xfrm>
            <a:off x="3782900" y="2387666"/>
            <a:ext cx="5132500" cy="3460683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4794" indent="-474794" algn="l">
              <a:buFont typeface="+mj-lt"/>
              <a:buAutoNum type="arabicPeriod"/>
            </a:pPr>
            <a:r>
              <a:rPr lang="hu-H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Degradálódott, leromlott talajok</a:t>
            </a:r>
          </a:p>
          <a:p>
            <a:pPr marL="474794" indent="-474794" algn="l">
              <a:buFont typeface="+mj-lt"/>
              <a:buAutoNum type="arabicPeriod"/>
            </a:pP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Eróziónak, deflációnak kitett talajok</a:t>
            </a:r>
          </a:p>
          <a:p>
            <a:pPr marL="474794" indent="-474794" algn="l">
              <a:buFont typeface="+mj-lt"/>
              <a:buAutoNum type="arabicPeriod"/>
            </a:pPr>
            <a:r>
              <a:rPr lang="hu-HU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Szerves anyagban szegény talajok (pl. homok)</a:t>
            </a:r>
          </a:p>
          <a:p>
            <a:pPr marL="474794" indent="-474794" algn="l">
              <a:buFont typeface="+mj-lt"/>
              <a:buAutoNum type="arabicPeriod"/>
            </a:pP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Rossz vízháztartású talajok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A210279-8F1E-1B4A-A9E9-B75F54B04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573" y="2247801"/>
            <a:ext cx="3001422" cy="1994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E6B090E-A15A-1A44-916F-CD7C135A0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573" y="4360087"/>
            <a:ext cx="3001422" cy="1821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Alcím 5">
            <a:extLst>
              <a:ext uri="{FF2B5EF4-FFF2-40B4-BE49-F238E27FC236}">
                <a16:creationId xmlns:a16="http://schemas.microsoft.com/office/drawing/2014/main" id="{4311B550-B34E-4366-8943-D24B14FC71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14946"/>
            <a:ext cx="9229725" cy="843054"/>
          </a:xfrm>
          <a:custGeom>
            <a:avLst/>
            <a:gdLst>
              <a:gd name="connsiteX0" fmla="*/ 0 w 9229725"/>
              <a:gd name="connsiteY0" fmla="*/ 295263 h 843054"/>
              <a:gd name="connsiteX1" fmla="*/ 506761 w 9229725"/>
              <a:gd name="connsiteY1" fmla="*/ 295263 h 843054"/>
              <a:gd name="connsiteX2" fmla="*/ 1128696 w 9229725"/>
              <a:gd name="connsiteY2" fmla="*/ 295263 h 843054"/>
              <a:gd name="connsiteX3" fmla="*/ 1681527 w 9229725"/>
              <a:gd name="connsiteY3" fmla="*/ 295263 h 843054"/>
              <a:gd name="connsiteX4" fmla="*/ 2303461 w 9229725"/>
              <a:gd name="connsiteY4" fmla="*/ 295263 h 843054"/>
              <a:gd name="connsiteX5" fmla="*/ 2303461 w 9229725"/>
              <a:gd name="connsiteY5" fmla="*/ 210764 h 843054"/>
              <a:gd name="connsiteX6" fmla="*/ 2303461 w 9229725"/>
              <a:gd name="connsiteY6" fmla="*/ 210764 h 843054"/>
              <a:gd name="connsiteX7" fmla="*/ 2811969 w 9229725"/>
              <a:gd name="connsiteY7" fmla="*/ 164396 h 843054"/>
              <a:gd name="connsiteX8" fmla="*/ 3366706 w 9229725"/>
              <a:gd name="connsiteY8" fmla="*/ 113813 h 843054"/>
              <a:gd name="connsiteX9" fmla="*/ 3898328 w 9229725"/>
              <a:gd name="connsiteY9" fmla="*/ 65337 h 843054"/>
              <a:gd name="connsiteX10" fmla="*/ 4614863 w 9229725"/>
              <a:gd name="connsiteY10" fmla="*/ 0 h 843054"/>
              <a:gd name="connsiteX11" fmla="*/ 5123371 w 9229725"/>
              <a:gd name="connsiteY11" fmla="*/ 46368 h 843054"/>
              <a:gd name="connsiteX12" fmla="*/ 5747449 w 9229725"/>
              <a:gd name="connsiteY12" fmla="*/ 103274 h 843054"/>
              <a:gd name="connsiteX13" fmla="*/ 6371528 w 9229725"/>
              <a:gd name="connsiteY13" fmla="*/ 160181 h 843054"/>
              <a:gd name="connsiteX14" fmla="*/ 6926264 w 9229725"/>
              <a:gd name="connsiteY14" fmla="*/ 210764 h 843054"/>
              <a:gd name="connsiteX15" fmla="*/ 6926264 w 9229725"/>
              <a:gd name="connsiteY15" fmla="*/ 210764 h 843054"/>
              <a:gd name="connsiteX16" fmla="*/ 6926264 w 9229725"/>
              <a:gd name="connsiteY16" fmla="*/ 295263 h 843054"/>
              <a:gd name="connsiteX17" fmla="*/ 7502129 w 9229725"/>
              <a:gd name="connsiteY17" fmla="*/ 295263 h 843054"/>
              <a:gd name="connsiteX18" fmla="*/ 8054960 w 9229725"/>
              <a:gd name="connsiteY18" fmla="*/ 295263 h 843054"/>
              <a:gd name="connsiteX19" fmla="*/ 8607791 w 9229725"/>
              <a:gd name="connsiteY19" fmla="*/ 295263 h 843054"/>
              <a:gd name="connsiteX20" fmla="*/ 9229725 w 9229725"/>
              <a:gd name="connsiteY20" fmla="*/ 295263 h 843054"/>
              <a:gd name="connsiteX21" fmla="*/ 9229725 w 9229725"/>
              <a:gd name="connsiteY21" fmla="*/ 843054 h 843054"/>
              <a:gd name="connsiteX22" fmla="*/ 8560570 w 9229725"/>
              <a:gd name="connsiteY22" fmla="*/ 843054 h 843054"/>
              <a:gd name="connsiteX23" fmla="*/ 7891415 w 9229725"/>
              <a:gd name="connsiteY23" fmla="*/ 843054 h 843054"/>
              <a:gd name="connsiteX24" fmla="*/ 7222260 w 9229725"/>
              <a:gd name="connsiteY24" fmla="*/ 843054 h 843054"/>
              <a:gd name="connsiteX25" fmla="*/ 6460808 w 9229725"/>
              <a:gd name="connsiteY25" fmla="*/ 843054 h 843054"/>
              <a:gd name="connsiteX26" fmla="*/ 5976247 w 9229725"/>
              <a:gd name="connsiteY26" fmla="*/ 843054 h 843054"/>
              <a:gd name="connsiteX27" fmla="*/ 5583984 w 9229725"/>
              <a:gd name="connsiteY27" fmla="*/ 843054 h 843054"/>
              <a:gd name="connsiteX28" fmla="*/ 5099423 w 9229725"/>
              <a:gd name="connsiteY28" fmla="*/ 843054 h 843054"/>
              <a:gd name="connsiteX29" fmla="*/ 4799457 w 9229725"/>
              <a:gd name="connsiteY29" fmla="*/ 843054 h 843054"/>
              <a:gd name="connsiteX30" fmla="*/ 4130302 w 9229725"/>
              <a:gd name="connsiteY30" fmla="*/ 843054 h 843054"/>
              <a:gd name="connsiteX31" fmla="*/ 3461147 w 9229725"/>
              <a:gd name="connsiteY31" fmla="*/ 843054 h 843054"/>
              <a:gd name="connsiteX32" fmla="*/ 2976586 w 9229725"/>
              <a:gd name="connsiteY32" fmla="*/ 843054 h 843054"/>
              <a:gd name="connsiteX33" fmla="*/ 2399729 w 9229725"/>
              <a:gd name="connsiteY33" fmla="*/ 843054 h 843054"/>
              <a:gd name="connsiteX34" fmla="*/ 1822871 w 9229725"/>
              <a:gd name="connsiteY34" fmla="*/ 843054 h 843054"/>
              <a:gd name="connsiteX35" fmla="*/ 1246013 w 9229725"/>
              <a:gd name="connsiteY35" fmla="*/ 843054 h 843054"/>
              <a:gd name="connsiteX36" fmla="*/ 669155 w 9229725"/>
              <a:gd name="connsiteY36" fmla="*/ 843054 h 843054"/>
              <a:gd name="connsiteX37" fmla="*/ 0 w 9229725"/>
              <a:gd name="connsiteY37" fmla="*/ 843054 h 843054"/>
              <a:gd name="connsiteX38" fmla="*/ 0 w 9229725"/>
              <a:gd name="connsiteY38" fmla="*/ 295263 h 8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29725" h="843054" fill="none" extrusionOk="0">
                <a:moveTo>
                  <a:pt x="0" y="295263"/>
                </a:moveTo>
                <a:cubicBezTo>
                  <a:pt x="198940" y="285622"/>
                  <a:pt x="305553" y="314608"/>
                  <a:pt x="506761" y="295263"/>
                </a:cubicBezTo>
                <a:cubicBezTo>
                  <a:pt x="707969" y="275918"/>
                  <a:pt x="828664" y="330453"/>
                  <a:pt x="1128696" y="295263"/>
                </a:cubicBezTo>
                <a:cubicBezTo>
                  <a:pt x="1428728" y="260073"/>
                  <a:pt x="1533591" y="317120"/>
                  <a:pt x="1681527" y="295263"/>
                </a:cubicBezTo>
                <a:cubicBezTo>
                  <a:pt x="1829463" y="273406"/>
                  <a:pt x="2042962" y="302163"/>
                  <a:pt x="2303461" y="295263"/>
                </a:cubicBezTo>
                <a:cubicBezTo>
                  <a:pt x="2302048" y="269099"/>
                  <a:pt x="2307815" y="230427"/>
                  <a:pt x="2303461" y="210764"/>
                </a:cubicBezTo>
                <a:lnTo>
                  <a:pt x="2303461" y="210764"/>
                </a:lnTo>
                <a:cubicBezTo>
                  <a:pt x="2494718" y="134290"/>
                  <a:pt x="2671985" y="227541"/>
                  <a:pt x="2811969" y="164396"/>
                </a:cubicBezTo>
                <a:cubicBezTo>
                  <a:pt x="2951953" y="101251"/>
                  <a:pt x="3253752" y="181744"/>
                  <a:pt x="3366706" y="113813"/>
                </a:cubicBezTo>
                <a:cubicBezTo>
                  <a:pt x="3479660" y="45882"/>
                  <a:pt x="3719884" y="123661"/>
                  <a:pt x="3898328" y="65337"/>
                </a:cubicBezTo>
                <a:cubicBezTo>
                  <a:pt x="4076772" y="7013"/>
                  <a:pt x="4472349" y="35878"/>
                  <a:pt x="4614863" y="0"/>
                </a:cubicBezTo>
                <a:cubicBezTo>
                  <a:pt x="4852345" y="-15834"/>
                  <a:pt x="4960797" y="70162"/>
                  <a:pt x="5123371" y="46368"/>
                </a:cubicBezTo>
                <a:cubicBezTo>
                  <a:pt x="5285945" y="22574"/>
                  <a:pt x="5566042" y="133156"/>
                  <a:pt x="5747449" y="103274"/>
                </a:cubicBezTo>
                <a:cubicBezTo>
                  <a:pt x="5928856" y="73393"/>
                  <a:pt x="6071852" y="152188"/>
                  <a:pt x="6371528" y="160181"/>
                </a:cubicBezTo>
                <a:cubicBezTo>
                  <a:pt x="6671204" y="168173"/>
                  <a:pt x="6713073" y="249742"/>
                  <a:pt x="6926264" y="210764"/>
                </a:cubicBezTo>
                <a:lnTo>
                  <a:pt x="6926264" y="210764"/>
                </a:lnTo>
                <a:cubicBezTo>
                  <a:pt x="6933422" y="250942"/>
                  <a:pt x="6917263" y="266531"/>
                  <a:pt x="6926264" y="295263"/>
                </a:cubicBezTo>
                <a:cubicBezTo>
                  <a:pt x="7069920" y="237646"/>
                  <a:pt x="7335638" y="345443"/>
                  <a:pt x="7502129" y="295263"/>
                </a:cubicBezTo>
                <a:cubicBezTo>
                  <a:pt x="7668621" y="245083"/>
                  <a:pt x="7812646" y="340391"/>
                  <a:pt x="8054960" y="295263"/>
                </a:cubicBezTo>
                <a:cubicBezTo>
                  <a:pt x="8297274" y="250135"/>
                  <a:pt x="8362549" y="335082"/>
                  <a:pt x="8607791" y="295263"/>
                </a:cubicBezTo>
                <a:cubicBezTo>
                  <a:pt x="8853033" y="255444"/>
                  <a:pt x="9023295" y="321377"/>
                  <a:pt x="9229725" y="295263"/>
                </a:cubicBezTo>
                <a:cubicBezTo>
                  <a:pt x="9239554" y="553856"/>
                  <a:pt x="9189366" y="603597"/>
                  <a:pt x="9229725" y="843054"/>
                </a:cubicBezTo>
                <a:cubicBezTo>
                  <a:pt x="8918430" y="874612"/>
                  <a:pt x="8699425" y="815820"/>
                  <a:pt x="8560570" y="843054"/>
                </a:cubicBezTo>
                <a:cubicBezTo>
                  <a:pt x="8421715" y="870288"/>
                  <a:pt x="8044063" y="772344"/>
                  <a:pt x="7891415" y="843054"/>
                </a:cubicBezTo>
                <a:cubicBezTo>
                  <a:pt x="7738768" y="913764"/>
                  <a:pt x="7487934" y="769589"/>
                  <a:pt x="7222260" y="843054"/>
                </a:cubicBezTo>
                <a:cubicBezTo>
                  <a:pt x="6956587" y="916519"/>
                  <a:pt x="6684456" y="762663"/>
                  <a:pt x="6460808" y="843054"/>
                </a:cubicBezTo>
                <a:cubicBezTo>
                  <a:pt x="6237160" y="923445"/>
                  <a:pt x="6074765" y="819370"/>
                  <a:pt x="5976247" y="843054"/>
                </a:cubicBezTo>
                <a:cubicBezTo>
                  <a:pt x="5877729" y="866738"/>
                  <a:pt x="5757775" y="824246"/>
                  <a:pt x="5583984" y="843054"/>
                </a:cubicBezTo>
                <a:cubicBezTo>
                  <a:pt x="5410193" y="861862"/>
                  <a:pt x="5319409" y="828548"/>
                  <a:pt x="5099423" y="843054"/>
                </a:cubicBezTo>
                <a:cubicBezTo>
                  <a:pt x="4879437" y="857560"/>
                  <a:pt x="4945241" y="821660"/>
                  <a:pt x="4799457" y="843054"/>
                </a:cubicBezTo>
                <a:cubicBezTo>
                  <a:pt x="4653673" y="864448"/>
                  <a:pt x="4454092" y="805571"/>
                  <a:pt x="4130302" y="843054"/>
                </a:cubicBezTo>
                <a:cubicBezTo>
                  <a:pt x="3806513" y="880537"/>
                  <a:pt x="3693999" y="842720"/>
                  <a:pt x="3461147" y="843054"/>
                </a:cubicBezTo>
                <a:cubicBezTo>
                  <a:pt x="3228295" y="843388"/>
                  <a:pt x="3203423" y="786607"/>
                  <a:pt x="2976586" y="843054"/>
                </a:cubicBezTo>
                <a:cubicBezTo>
                  <a:pt x="2749749" y="899501"/>
                  <a:pt x="2639690" y="839746"/>
                  <a:pt x="2399729" y="843054"/>
                </a:cubicBezTo>
                <a:cubicBezTo>
                  <a:pt x="2159768" y="846362"/>
                  <a:pt x="2001380" y="815796"/>
                  <a:pt x="1822871" y="843054"/>
                </a:cubicBezTo>
                <a:cubicBezTo>
                  <a:pt x="1644362" y="870312"/>
                  <a:pt x="1491897" y="785093"/>
                  <a:pt x="1246013" y="843054"/>
                </a:cubicBezTo>
                <a:cubicBezTo>
                  <a:pt x="1000129" y="901015"/>
                  <a:pt x="886116" y="783835"/>
                  <a:pt x="669155" y="843054"/>
                </a:cubicBezTo>
                <a:cubicBezTo>
                  <a:pt x="452194" y="902273"/>
                  <a:pt x="157956" y="804287"/>
                  <a:pt x="0" y="843054"/>
                </a:cubicBezTo>
                <a:cubicBezTo>
                  <a:pt x="-20132" y="631929"/>
                  <a:pt x="49272" y="451358"/>
                  <a:pt x="0" y="295263"/>
                </a:cubicBezTo>
                <a:close/>
              </a:path>
              <a:path w="9229725" h="843054" stroke="0" extrusionOk="0">
                <a:moveTo>
                  <a:pt x="0" y="295263"/>
                </a:moveTo>
                <a:cubicBezTo>
                  <a:pt x="251703" y="292233"/>
                  <a:pt x="398618" y="334043"/>
                  <a:pt x="598900" y="295263"/>
                </a:cubicBezTo>
                <a:cubicBezTo>
                  <a:pt x="799182" y="256483"/>
                  <a:pt x="972427" y="338633"/>
                  <a:pt x="1174765" y="295263"/>
                </a:cubicBezTo>
                <a:cubicBezTo>
                  <a:pt x="1377104" y="251893"/>
                  <a:pt x="1611717" y="311568"/>
                  <a:pt x="1727596" y="295263"/>
                </a:cubicBezTo>
                <a:cubicBezTo>
                  <a:pt x="1843475" y="278958"/>
                  <a:pt x="2082660" y="295842"/>
                  <a:pt x="2303461" y="295263"/>
                </a:cubicBezTo>
                <a:cubicBezTo>
                  <a:pt x="2295215" y="262525"/>
                  <a:pt x="2307459" y="243904"/>
                  <a:pt x="2303461" y="210764"/>
                </a:cubicBezTo>
                <a:lnTo>
                  <a:pt x="2303461" y="210764"/>
                </a:lnTo>
                <a:cubicBezTo>
                  <a:pt x="2489499" y="168752"/>
                  <a:pt x="2685023" y="177533"/>
                  <a:pt x="2811969" y="164396"/>
                </a:cubicBezTo>
                <a:cubicBezTo>
                  <a:pt x="2938915" y="151259"/>
                  <a:pt x="3172562" y="136559"/>
                  <a:pt x="3343592" y="115920"/>
                </a:cubicBezTo>
                <a:cubicBezTo>
                  <a:pt x="3514622" y="95281"/>
                  <a:pt x="3657829" y="118171"/>
                  <a:pt x="3875214" y="67444"/>
                </a:cubicBezTo>
                <a:cubicBezTo>
                  <a:pt x="4092599" y="16717"/>
                  <a:pt x="4258608" y="73516"/>
                  <a:pt x="4614863" y="0"/>
                </a:cubicBezTo>
                <a:cubicBezTo>
                  <a:pt x="4776364" y="-19158"/>
                  <a:pt x="4911276" y="67203"/>
                  <a:pt x="5123371" y="46368"/>
                </a:cubicBezTo>
                <a:cubicBezTo>
                  <a:pt x="5335466" y="25534"/>
                  <a:pt x="5569401" y="90507"/>
                  <a:pt x="5724335" y="101167"/>
                </a:cubicBezTo>
                <a:cubicBezTo>
                  <a:pt x="5879269" y="111827"/>
                  <a:pt x="6059612" y="159982"/>
                  <a:pt x="6279072" y="151750"/>
                </a:cubicBezTo>
                <a:cubicBezTo>
                  <a:pt x="6498532" y="143518"/>
                  <a:pt x="6673185" y="244964"/>
                  <a:pt x="6926264" y="210764"/>
                </a:cubicBezTo>
                <a:lnTo>
                  <a:pt x="6926264" y="210764"/>
                </a:lnTo>
                <a:cubicBezTo>
                  <a:pt x="6930604" y="238331"/>
                  <a:pt x="6922162" y="268627"/>
                  <a:pt x="6926264" y="295263"/>
                </a:cubicBezTo>
                <a:cubicBezTo>
                  <a:pt x="7130884" y="276402"/>
                  <a:pt x="7269574" y="351056"/>
                  <a:pt x="7433025" y="295263"/>
                </a:cubicBezTo>
                <a:cubicBezTo>
                  <a:pt x="7596476" y="239470"/>
                  <a:pt x="7745892" y="324054"/>
                  <a:pt x="7939787" y="295263"/>
                </a:cubicBezTo>
                <a:cubicBezTo>
                  <a:pt x="8133682" y="266472"/>
                  <a:pt x="8338383" y="313809"/>
                  <a:pt x="8561721" y="295263"/>
                </a:cubicBezTo>
                <a:cubicBezTo>
                  <a:pt x="8785059" y="276717"/>
                  <a:pt x="8916623" y="337789"/>
                  <a:pt x="9229725" y="295263"/>
                </a:cubicBezTo>
                <a:cubicBezTo>
                  <a:pt x="9270038" y="482316"/>
                  <a:pt x="9219890" y="614113"/>
                  <a:pt x="9229725" y="843054"/>
                </a:cubicBezTo>
                <a:cubicBezTo>
                  <a:pt x="9061057" y="919903"/>
                  <a:pt x="8837053" y="776630"/>
                  <a:pt x="8560570" y="843054"/>
                </a:cubicBezTo>
                <a:cubicBezTo>
                  <a:pt x="8284087" y="909478"/>
                  <a:pt x="8185489" y="828159"/>
                  <a:pt x="7983712" y="843054"/>
                </a:cubicBezTo>
                <a:cubicBezTo>
                  <a:pt x="7781935" y="857949"/>
                  <a:pt x="7529220" y="795084"/>
                  <a:pt x="7314557" y="843054"/>
                </a:cubicBezTo>
                <a:cubicBezTo>
                  <a:pt x="7099894" y="891024"/>
                  <a:pt x="6957136" y="799053"/>
                  <a:pt x="6645402" y="843054"/>
                </a:cubicBezTo>
                <a:cubicBezTo>
                  <a:pt x="6333669" y="887055"/>
                  <a:pt x="6125185" y="841706"/>
                  <a:pt x="5976247" y="843054"/>
                </a:cubicBezTo>
                <a:cubicBezTo>
                  <a:pt x="5827310" y="844402"/>
                  <a:pt x="5623442" y="842327"/>
                  <a:pt x="5491686" y="843054"/>
                </a:cubicBezTo>
                <a:cubicBezTo>
                  <a:pt x="5359930" y="843781"/>
                  <a:pt x="5222135" y="823776"/>
                  <a:pt x="5099423" y="843054"/>
                </a:cubicBezTo>
                <a:cubicBezTo>
                  <a:pt x="4976711" y="862332"/>
                  <a:pt x="4721242" y="803296"/>
                  <a:pt x="4614863" y="843054"/>
                </a:cubicBezTo>
                <a:cubicBezTo>
                  <a:pt x="4508484" y="882812"/>
                  <a:pt x="4307634" y="826655"/>
                  <a:pt x="4222599" y="843054"/>
                </a:cubicBezTo>
                <a:cubicBezTo>
                  <a:pt x="4137564" y="859453"/>
                  <a:pt x="3777467" y="774954"/>
                  <a:pt x="3553444" y="843054"/>
                </a:cubicBezTo>
                <a:cubicBezTo>
                  <a:pt x="3329422" y="911154"/>
                  <a:pt x="3130936" y="776374"/>
                  <a:pt x="2791992" y="843054"/>
                </a:cubicBezTo>
                <a:cubicBezTo>
                  <a:pt x="2453048" y="909734"/>
                  <a:pt x="2526844" y="800909"/>
                  <a:pt x="2399729" y="843054"/>
                </a:cubicBezTo>
                <a:cubicBezTo>
                  <a:pt x="2272614" y="885199"/>
                  <a:pt x="1994581" y="764701"/>
                  <a:pt x="1730573" y="843054"/>
                </a:cubicBezTo>
                <a:cubicBezTo>
                  <a:pt x="1466565" y="921407"/>
                  <a:pt x="1473801" y="841972"/>
                  <a:pt x="1246013" y="843054"/>
                </a:cubicBezTo>
                <a:cubicBezTo>
                  <a:pt x="1018225" y="844136"/>
                  <a:pt x="806280" y="836750"/>
                  <a:pt x="576858" y="843054"/>
                </a:cubicBezTo>
                <a:cubicBezTo>
                  <a:pt x="347436" y="849358"/>
                  <a:pt x="223919" y="795381"/>
                  <a:pt x="0" y="843054"/>
                </a:cubicBezTo>
                <a:cubicBezTo>
                  <a:pt x="-18726" y="675583"/>
                  <a:pt x="61666" y="431697"/>
                  <a:pt x="0" y="295263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539176805">
                  <a:prstGeom prst="upArrowCallout">
                    <a:avLst>
                      <a:gd name="adj1" fmla="val 561898"/>
                      <a:gd name="adj2" fmla="val 274170"/>
                      <a:gd name="adj3" fmla="val 25000"/>
                      <a:gd name="adj4" fmla="val 649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solidFill>
                  <a:srgbClr val="FFFF00"/>
                </a:solidFill>
              </a:rPr>
              <a:t>Nagy lépés az aszály és az erózió ellen!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4D25CCA7-A310-4CED-8924-3C08B6564A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4" y="1198565"/>
            <a:ext cx="3859461" cy="88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1378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Mac\Home\Documents\Agrobio\Digitális képek\AlgaTer\Kaposfő_10 lha Algater.jpg">
            <a:extLst>
              <a:ext uri="{FF2B5EF4-FFF2-40B4-BE49-F238E27FC236}">
                <a16:creationId xmlns:a16="http://schemas.microsoft.com/office/drawing/2014/main" id="{4EF41A89-8652-0D42-A992-A84085C6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350" y="2548574"/>
            <a:ext cx="4069500" cy="3052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 descr="\\Mac\Home\Documents\Agrobio\Digitális képek\AlgaTer\Kaposfő_BactoFil A10 + 10 lha Algater.jpg">
            <a:extLst>
              <a:ext uri="{FF2B5EF4-FFF2-40B4-BE49-F238E27FC236}">
                <a16:creationId xmlns:a16="http://schemas.microsoft.com/office/drawing/2014/main" id="{F15759E7-DBD7-4741-A137-4A31F8FC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767" y="2548574"/>
            <a:ext cx="4069500" cy="3052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Alcím 5">
            <a:extLst>
              <a:ext uri="{FF2B5EF4-FFF2-40B4-BE49-F238E27FC236}">
                <a16:creationId xmlns:a16="http://schemas.microsoft.com/office/drawing/2014/main" id="{E8FB00C8-D154-40AC-BEE3-5B1FCB91E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6014946"/>
            <a:ext cx="9210675" cy="843054"/>
          </a:xfrm>
          <a:custGeom>
            <a:avLst/>
            <a:gdLst>
              <a:gd name="connsiteX0" fmla="*/ 0 w 9210675"/>
              <a:gd name="connsiteY0" fmla="*/ 295263 h 843054"/>
              <a:gd name="connsiteX1" fmla="*/ 504666 w 9210675"/>
              <a:gd name="connsiteY1" fmla="*/ 295263 h 843054"/>
              <a:gd name="connsiteX2" fmla="*/ 1124029 w 9210675"/>
              <a:gd name="connsiteY2" fmla="*/ 295263 h 843054"/>
              <a:gd name="connsiteX3" fmla="*/ 1674573 w 9210675"/>
              <a:gd name="connsiteY3" fmla="*/ 295263 h 843054"/>
              <a:gd name="connsiteX4" fmla="*/ 2293936 w 9210675"/>
              <a:gd name="connsiteY4" fmla="*/ 295263 h 843054"/>
              <a:gd name="connsiteX5" fmla="*/ 2293936 w 9210675"/>
              <a:gd name="connsiteY5" fmla="*/ 210764 h 843054"/>
              <a:gd name="connsiteX6" fmla="*/ 2293936 w 9210675"/>
              <a:gd name="connsiteY6" fmla="*/ 210764 h 843054"/>
              <a:gd name="connsiteX7" fmla="*/ 2802444 w 9210675"/>
              <a:gd name="connsiteY7" fmla="*/ 164396 h 843054"/>
              <a:gd name="connsiteX8" fmla="*/ 3357181 w 9210675"/>
              <a:gd name="connsiteY8" fmla="*/ 113813 h 843054"/>
              <a:gd name="connsiteX9" fmla="*/ 3888803 w 9210675"/>
              <a:gd name="connsiteY9" fmla="*/ 65337 h 843054"/>
              <a:gd name="connsiteX10" fmla="*/ 4605338 w 9210675"/>
              <a:gd name="connsiteY10" fmla="*/ 0 h 843054"/>
              <a:gd name="connsiteX11" fmla="*/ 5113846 w 9210675"/>
              <a:gd name="connsiteY11" fmla="*/ 46368 h 843054"/>
              <a:gd name="connsiteX12" fmla="*/ 5737924 w 9210675"/>
              <a:gd name="connsiteY12" fmla="*/ 103274 h 843054"/>
              <a:gd name="connsiteX13" fmla="*/ 6362003 w 9210675"/>
              <a:gd name="connsiteY13" fmla="*/ 160181 h 843054"/>
              <a:gd name="connsiteX14" fmla="*/ 6916739 w 9210675"/>
              <a:gd name="connsiteY14" fmla="*/ 210764 h 843054"/>
              <a:gd name="connsiteX15" fmla="*/ 6916739 w 9210675"/>
              <a:gd name="connsiteY15" fmla="*/ 210764 h 843054"/>
              <a:gd name="connsiteX16" fmla="*/ 6916739 w 9210675"/>
              <a:gd name="connsiteY16" fmla="*/ 295263 h 843054"/>
              <a:gd name="connsiteX17" fmla="*/ 7490223 w 9210675"/>
              <a:gd name="connsiteY17" fmla="*/ 295263 h 843054"/>
              <a:gd name="connsiteX18" fmla="*/ 8040768 w 9210675"/>
              <a:gd name="connsiteY18" fmla="*/ 295263 h 843054"/>
              <a:gd name="connsiteX19" fmla="*/ 8591312 w 9210675"/>
              <a:gd name="connsiteY19" fmla="*/ 295263 h 843054"/>
              <a:gd name="connsiteX20" fmla="*/ 9210675 w 9210675"/>
              <a:gd name="connsiteY20" fmla="*/ 295263 h 843054"/>
              <a:gd name="connsiteX21" fmla="*/ 9210675 w 9210675"/>
              <a:gd name="connsiteY21" fmla="*/ 843054 h 843054"/>
              <a:gd name="connsiteX22" fmla="*/ 8542901 w 9210675"/>
              <a:gd name="connsiteY22" fmla="*/ 843054 h 843054"/>
              <a:gd name="connsiteX23" fmla="*/ 7875127 w 9210675"/>
              <a:gd name="connsiteY23" fmla="*/ 843054 h 843054"/>
              <a:gd name="connsiteX24" fmla="*/ 7207353 w 9210675"/>
              <a:gd name="connsiteY24" fmla="*/ 843054 h 843054"/>
              <a:gd name="connsiteX25" fmla="*/ 6447473 w 9210675"/>
              <a:gd name="connsiteY25" fmla="*/ 843054 h 843054"/>
              <a:gd name="connsiteX26" fmla="*/ 5963912 w 9210675"/>
              <a:gd name="connsiteY26" fmla="*/ 843054 h 843054"/>
              <a:gd name="connsiteX27" fmla="*/ 5572458 w 9210675"/>
              <a:gd name="connsiteY27" fmla="*/ 843054 h 843054"/>
              <a:gd name="connsiteX28" fmla="*/ 5088898 w 9210675"/>
              <a:gd name="connsiteY28" fmla="*/ 843054 h 843054"/>
              <a:gd name="connsiteX29" fmla="*/ 4789551 w 9210675"/>
              <a:gd name="connsiteY29" fmla="*/ 843054 h 843054"/>
              <a:gd name="connsiteX30" fmla="*/ 4121777 w 9210675"/>
              <a:gd name="connsiteY30" fmla="*/ 843054 h 843054"/>
              <a:gd name="connsiteX31" fmla="*/ 3454003 w 9210675"/>
              <a:gd name="connsiteY31" fmla="*/ 843054 h 843054"/>
              <a:gd name="connsiteX32" fmla="*/ 2970443 w 9210675"/>
              <a:gd name="connsiteY32" fmla="*/ 843054 h 843054"/>
              <a:gd name="connsiteX33" fmla="*/ 2394776 w 9210675"/>
              <a:gd name="connsiteY33" fmla="*/ 843054 h 843054"/>
              <a:gd name="connsiteX34" fmla="*/ 1819108 w 9210675"/>
              <a:gd name="connsiteY34" fmla="*/ 843054 h 843054"/>
              <a:gd name="connsiteX35" fmla="*/ 1243441 w 9210675"/>
              <a:gd name="connsiteY35" fmla="*/ 843054 h 843054"/>
              <a:gd name="connsiteX36" fmla="*/ 667774 w 9210675"/>
              <a:gd name="connsiteY36" fmla="*/ 843054 h 843054"/>
              <a:gd name="connsiteX37" fmla="*/ 0 w 9210675"/>
              <a:gd name="connsiteY37" fmla="*/ 843054 h 843054"/>
              <a:gd name="connsiteX38" fmla="*/ 0 w 9210675"/>
              <a:gd name="connsiteY38" fmla="*/ 295263 h 8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10675" h="843054" fill="none" extrusionOk="0">
                <a:moveTo>
                  <a:pt x="0" y="295263"/>
                </a:moveTo>
                <a:cubicBezTo>
                  <a:pt x="233940" y="236325"/>
                  <a:pt x="310975" y="339624"/>
                  <a:pt x="504666" y="295263"/>
                </a:cubicBezTo>
                <a:cubicBezTo>
                  <a:pt x="698357" y="250902"/>
                  <a:pt x="905449" y="362982"/>
                  <a:pt x="1124029" y="295263"/>
                </a:cubicBezTo>
                <a:cubicBezTo>
                  <a:pt x="1342609" y="227544"/>
                  <a:pt x="1525222" y="329294"/>
                  <a:pt x="1674573" y="295263"/>
                </a:cubicBezTo>
                <a:cubicBezTo>
                  <a:pt x="1823924" y="261232"/>
                  <a:pt x="2101085" y="330230"/>
                  <a:pt x="2293936" y="295263"/>
                </a:cubicBezTo>
                <a:cubicBezTo>
                  <a:pt x="2292523" y="269099"/>
                  <a:pt x="2298290" y="230427"/>
                  <a:pt x="2293936" y="210764"/>
                </a:cubicBezTo>
                <a:lnTo>
                  <a:pt x="2293936" y="210764"/>
                </a:lnTo>
                <a:cubicBezTo>
                  <a:pt x="2485193" y="134290"/>
                  <a:pt x="2662460" y="227541"/>
                  <a:pt x="2802444" y="164396"/>
                </a:cubicBezTo>
                <a:cubicBezTo>
                  <a:pt x="2942428" y="101251"/>
                  <a:pt x="3244227" y="181744"/>
                  <a:pt x="3357181" y="113813"/>
                </a:cubicBezTo>
                <a:cubicBezTo>
                  <a:pt x="3470135" y="45882"/>
                  <a:pt x="3710359" y="123661"/>
                  <a:pt x="3888803" y="65337"/>
                </a:cubicBezTo>
                <a:cubicBezTo>
                  <a:pt x="4067247" y="7013"/>
                  <a:pt x="4462824" y="35878"/>
                  <a:pt x="4605338" y="0"/>
                </a:cubicBezTo>
                <a:cubicBezTo>
                  <a:pt x="4842820" y="-15834"/>
                  <a:pt x="4951272" y="70162"/>
                  <a:pt x="5113846" y="46368"/>
                </a:cubicBezTo>
                <a:cubicBezTo>
                  <a:pt x="5276420" y="22574"/>
                  <a:pt x="5556517" y="133156"/>
                  <a:pt x="5737924" y="103274"/>
                </a:cubicBezTo>
                <a:cubicBezTo>
                  <a:pt x="5919331" y="73393"/>
                  <a:pt x="6062327" y="152188"/>
                  <a:pt x="6362003" y="160181"/>
                </a:cubicBezTo>
                <a:cubicBezTo>
                  <a:pt x="6661679" y="168173"/>
                  <a:pt x="6703548" y="249742"/>
                  <a:pt x="6916739" y="210764"/>
                </a:cubicBezTo>
                <a:lnTo>
                  <a:pt x="6916739" y="210764"/>
                </a:lnTo>
                <a:cubicBezTo>
                  <a:pt x="6923897" y="250942"/>
                  <a:pt x="6907738" y="266531"/>
                  <a:pt x="6916739" y="295263"/>
                </a:cubicBezTo>
                <a:cubicBezTo>
                  <a:pt x="7102367" y="263810"/>
                  <a:pt x="7281701" y="352275"/>
                  <a:pt x="7490223" y="295263"/>
                </a:cubicBezTo>
                <a:cubicBezTo>
                  <a:pt x="7698745" y="238251"/>
                  <a:pt x="7869638" y="319908"/>
                  <a:pt x="8040768" y="295263"/>
                </a:cubicBezTo>
                <a:cubicBezTo>
                  <a:pt x="8211899" y="270618"/>
                  <a:pt x="8428694" y="356929"/>
                  <a:pt x="8591312" y="295263"/>
                </a:cubicBezTo>
                <a:cubicBezTo>
                  <a:pt x="8753930" y="233597"/>
                  <a:pt x="8987272" y="299540"/>
                  <a:pt x="9210675" y="295263"/>
                </a:cubicBezTo>
                <a:cubicBezTo>
                  <a:pt x="9220504" y="553856"/>
                  <a:pt x="9170316" y="603597"/>
                  <a:pt x="9210675" y="843054"/>
                </a:cubicBezTo>
                <a:cubicBezTo>
                  <a:pt x="9076228" y="894317"/>
                  <a:pt x="8713162" y="804672"/>
                  <a:pt x="8542901" y="843054"/>
                </a:cubicBezTo>
                <a:cubicBezTo>
                  <a:pt x="8372640" y="881436"/>
                  <a:pt x="8172061" y="794599"/>
                  <a:pt x="7875127" y="843054"/>
                </a:cubicBezTo>
                <a:cubicBezTo>
                  <a:pt x="7578193" y="891509"/>
                  <a:pt x="7537468" y="794505"/>
                  <a:pt x="7207353" y="843054"/>
                </a:cubicBezTo>
                <a:cubicBezTo>
                  <a:pt x="6877238" y="891603"/>
                  <a:pt x="6638127" y="825997"/>
                  <a:pt x="6447473" y="843054"/>
                </a:cubicBezTo>
                <a:cubicBezTo>
                  <a:pt x="6256819" y="860111"/>
                  <a:pt x="6121416" y="830945"/>
                  <a:pt x="5963912" y="843054"/>
                </a:cubicBezTo>
                <a:cubicBezTo>
                  <a:pt x="5806408" y="855163"/>
                  <a:pt x="5705586" y="800800"/>
                  <a:pt x="5572458" y="843054"/>
                </a:cubicBezTo>
                <a:cubicBezTo>
                  <a:pt x="5439330" y="885308"/>
                  <a:pt x="5301573" y="786691"/>
                  <a:pt x="5088898" y="843054"/>
                </a:cubicBezTo>
                <a:cubicBezTo>
                  <a:pt x="4876223" y="899417"/>
                  <a:pt x="4903221" y="839066"/>
                  <a:pt x="4789551" y="843054"/>
                </a:cubicBezTo>
                <a:cubicBezTo>
                  <a:pt x="4675881" y="847042"/>
                  <a:pt x="4374522" y="775404"/>
                  <a:pt x="4121777" y="843054"/>
                </a:cubicBezTo>
                <a:cubicBezTo>
                  <a:pt x="3869032" y="910704"/>
                  <a:pt x="3748926" y="839265"/>
                  <a:pt x="3454003" y="843054"/>
                </a:cubicBezTo>
                <a:cubicBezTo>
                  <a:pt x="3159080" y="846843"/>
                  <a:pt x="3073012" y="834378"/>
                  <a:pt x="2970443" y="843054"/>
                </a:cubicBezTo>
                <a:cubicBezTo>
                  <a:pt x="2867874" y="851730"/>
                  <a:pt x="2602338" y="803958"/>
                  <a:pt x="2394776" y="843054"/>
                </a:cubicBezTo>
                <a:cubicBezTo>
                  <a:pt x="2187214" y="882150"/>
                  <a:pt x="2058804" y="835125"/>
                  <a:pt x="1819108" y="843054"/>
                </a:cubicBezTo>
                <a:cubicBezTo>
                  <a:pt x="1579412" y="850983"/>
                  <a:pt x="1457452" y="828304"/>
                  <a:pt x="1243441" y="843054"/>
                </a:cubicBezTo>
                <a:cubicBezTo>
                  <a:pt x="1029430" y="857804"/>
                  <a:pt x="822708" y="795565"/>
                  <a:pt x="667774" y="843054"/>
                </a:cubicBezTo>
                <a:cubicBezTo>
                  <a:pt x="512840" y="890543"/>
                  <a:pt x="251165" y="804228"/>
                  <a:pt x="0" y="843054"/>
                </a:cubicBezTo>
                <a:cubicBezTo>
                  <a:pt x="-20132" y="631929"/>
                  <a:pt x="49272" y="451358"/>
                  <a:pt x="0" y="295263"/>
                </a:cubicBezTo>
                <a:close/>
              </a:path>
              <a:path w="9210675" h="843054" stroke="0" extrusionOk="0">
                <a:moveTo>
                  <a:pt x="0" y="295263"/>
                </a:moveTo>
                <a:cubicBezTo>
                  <a:pt x="152959" y="239554"/>
                  <a:pt x="325563" y="324293"/>
                  <a:pt x="596423" y="295263"/>
                </a:cubicBezTo>
                <a:cubicBezTo>
                  <a:pt x="867283" y="266233"/>
                  <a:pt x="1007541" y="344550"/>
                  <a:pt x="1169907" y="295263"/>
                </a:cubicBezTo>
                <a:cubicBezTo>
                  <a:pt x="1332273" y="245976"/>
                  <a:pt x="1609389" y="334840"/>
                  <a:pt x="1720452" y="295263"/>
                </a:cubicBezTo>
                <a:cubicBezTo>
                  <a:pt x="1831515" y="255686"/>
                  <a:pt x="2019175" y="337412"/>
                  <a:pt x="2293936" y="295263"/>
                </a:cubicBezTo>
                <a:cubicBezTo>
                  <a:pt x="2285690" y="262525"/>
                  <a:pt x="2297934" y="243904"/>
                  <a:pt x="2293936" y="210764"/>
                </a:cubicBezTo>
                <a:lnTo>
                  <a:pt x="2293936" y="210764"/>
                </a:lnTo>
                <a:cubicBezTo>
                  <a:pt x="2479974" y="168752"/>
                  <a:pt x="2675498" y="177533"/>
                  <a:pt x="2802444" y="164396"/>
                </a:cubicBezTo>
                <a:cubicBezTo>
                  <a:pt x="2929390" y="151259"/>
                  <a:pt x="3163037" y="136559"/>
                  <a:pt x="3334067" y="115920"/>
                </a:cubicBezTo>
                <a:cubicBezTo>
                  <a:pt x="3505097" y="95281"/>
                  <a:pt x="3648304" y="118171"/>
                  <a:pt x="3865689" y="67444"/>
                </a:cubicBezTo>
                <a:cubicBezTo>
                  <a:pt x="4083074" y="16717"/>
                  <a:pt x="4249083" y="73516"/>
                  <a:pt x="4605338" y="0"/>
                </a:cubicBezTo>
                <a:cubicBezTo>
                  <a:pt x="4766839" y="-19158"/>
                  <a:pt x="4901751" y="67203"/>
                  <a:pt x="5113846" y="46368"/>
                </a:cubicBezTo>
                <a:cubicBezTo>
                  <a:pt x="5325941" y="25534"/>
                  <a:pt x="5559876" y="90507"/>
                  <a:pt x="5714810" y="101167"/>
                </a:cubicBezTo>
                <a:cubicBezTo>
                  <a:pt x="5869744" y="111827"/>
                  <a:pt x="6050087" y="159982"/>
                  <a:pt x="6269547" y="151750"/>
                </a:cubicBezTo>
                <a:cubicBezTo>
                  <a:pt x="6489007" y="143518"/>
                  <a:pt x="6663660" y="244964"/>
                  <a:pt x="6916739" y="210764"/>
                </a:cubicBezTo>
                <a:lnTo>
                  <a:pt x="6916739" y="210764"/>
                </a:lnTo>
                <a:cubicBezTo>
                  <a:pt x="6921079" y="238331"/>
                  <a:pt x="6912637" y="268627"/>
                  <a:pt x="6916739" y="295263"/>
                </a:cubicBezTo>
                <a:cubicBezTo>
                  <a:pt x="7102298" y="239221"/>
                  <a:pt x="7226340" y="330532"/>
                  <a:pt x="7421405" y="295263"/>
                </a:cubicBezTo>
                <a:cubicBezTo>
                  <a:pt x="7616470" y="259994"/>
                  <a:pt x="7739657" y="323080"/>
                  <a:pt x="7926071" y="295263"/>
                </a:cubicBezTo>
                <a:cubicBezTo>
                  <a:pt x="8112485" y="267446"/>
                  <a:pt x="8341962" y="316185"/>
                  <a:pt x="8545434" y="295263"/>
                </a:cubicBezTo>
                <a:cubicBezTo>
                  <a:pt x="8748906" y="274341"/>
                  <a:pt x="9022790" y="354274"/>
                  <a:pt x="9210675" y="295263"/>
                </a:cubicBezTo>
                <a:cubicBezTo>
                  <a:pt x="9250988" y="482316"/>
                  <a:pt x="9200840" y="614113"/>
                  <a:pt x="9210675" y="843054"/>
                </a:cubicBezTo>
                <a:cubicBezTo>
                  <a:pt x="8952686" y="913048"/>
                  <a:pt x="8768194" y="807995"/>
                  <a:pt x="8542901" y="843054"/>
                </a:cubicBezTo>
                <a:cubicBezTo>
                  <a:pt x="8317608" y="878113"/>
                  <a:pt x="8216425" y="823546"/>
                  <a:pt x="7967234" y="843054"/>
                </a:cubicBezTo>
                <a:cubicBezTo>
                  <a:pt x="7718043" y="862562"/>
                  <a:pt x="7561084" y="805006"/>
                  <a:pt x="7299460" y="843054"/>
                </a:cubicBezTo>
                <a:cubicBezTo>
                  <a:pt x="7037836" y="881102"/>
                  <a:pt x="6816984" y="815328"/>
                  <a:pt x="6631686" y="843054"/>
                </a:cubicBezTo>
                <a:cubicBezTo>
                  <a:pt x="6446388" y="870780"/>
                  <a:pt x="6130548" y="816376"/>
                  <a:pt x="5963912" y="843054"/>
                </a:cubicBezTo>
                <a:cubicBezTo>
                  <a:pt x="5797276" y="869732"/>
                  <a:pt x="5720055" y="799518"/>
                  <a:pt x="5480352" y="843054"/>
                </a:cubicBezTo>
                <a:cubicBezTo>
                  <a:pt x="5240649" y="886590"/>
                  <a:pt x="5183893" y="837533"/>
                  <a:pt x="5088898" y="843054"/>
                </a:cubicBezTo>
                <a:cubicBezTo>
                  <a:pt x="4993903" y="848575"/>
                  <a:pt x="4778526" y="804026"/>
                  <a:pt x="4605338" y="843054"/>
                </a:cubicBezTo>
                <a:cubicBezTo>
                  <a:pt x="4432150" y="882082"/>
                  <a:pt x="4296659" y="818810"/>
                  <a:pt x="4213884" y="843054"/>
                </a:cubicBezTo>
                <a:cubicBezTo>
                  <a:pt x="4131109" y="867298"/>
                  <a:pt x="3786543" y="832330"/>
                  <a:pt x="3546110" y="843054"/>
                </a:cubicBezTo>
                <a:cubicBezTo>
                  <a:pt x="3305677" y="853778"/>
                  <a:pt x="2954252" y="776011"/>
                  <a:pt x="2786229" y="843054"/>
                </a:cubicBezTo>
                <a:cubicBezTo>
                  <a:pt x="2618206" y="910097"/>
                  <a:pt x="2570844" y="840053"/>
                  <a:pt x="2394776" y="843054"/>
                </a:cubicBezTo>
                <a:cubicBezTo>
                  <a:pt x="2218708" y="846055"/>
                  <a:pt x="1862836" y="827086"/>
                  <a:pt x="1727002" y="843054"/>
                </a:cubicBezTo>
                <a:cubicBezTo>
                  <a:pt x="1591168" y="859022"/>
                  <a:pt x="1458978" y="829328"/>
                  <a:pt x="1243441" y="843054"/>
                </a:cubicBezTo>
                <a:cubicBezTo>
                  <a:pt x="1027904" y="856780"/>
                  <a:pt x="833062" y="839503"/>
                  <a:pt x="575667" y="843054"/>
                </a:cubicBezTo>
                <a:cubicBezTo>
                  <a:pt x="318272" y="846605"/>
                  <a:pt x="160728" y="782447"/>
                  <a:pt x="0" y="843054"/>
                </a:cubicBezTo>
                <a:cubicBezTo>
                  <a:pt x="-18726" y="675583"/>
                  <a:pt x="61666" y="431697"/>
                  <a:pt x="0" y="295263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539176805">
                  <a:prstGeom prst="upArrowCallout">
                    <a:avLst>
                      <a:gd name="adj1" fmla="val 561898"/>
                      <a:gd name="adj2" fmla="val 274170"/>
                      <a:gd name="adj3" fmla="val 25000"/>
                      <a:gd name="adj4" fmla="val 649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solidFill>
                  <a:srgbClr val="FFFF00"/>
                </a:solidFill>
              </a:rPr>
              <a:t>Nagy lépés az aszály és az erózió ellen!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4F618755-4783-4EC3-8936-F660F0229D1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4" y="1243062"/>
            <a:ext cx="3859461" cy="88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8766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8625FF46-7273-6342-85A4-D0E9F86C4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8341" y="1882084"/>
            <a:ext cx="6606326" cy="4326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lcím 5">
            <a:extLst>
              <a:ext uri="{FF2B5EF4-FFF2-40B4-BE49-F238E27FC236}">
                <a16:creationId xmlns:a16="http://schemas.microsoft.com/office/drawing/2014/main" id="{E8FB00C8-D154-40AC-BEE3-5B1FCB91E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14946"/>
            <a:ext cx="9144000" cy="843054"/>
          </a:xfrm>
          <a:custGeom>
            <a:avLst/>
            <a:gdLst>
              <a:gd name="connsiteX0" fmla="*/ 0 w 9144000"/>
              <a:gd name="connsiteY0" fmla="*/ 295263 h 843054"/>
              <a:gd name="connsiteX1" fmla="*/ 497332 w 9144000"/>
              <a:gd name="connsiteY1" fmla="*/ 295263 h 843054"/>
              <a:gd name="connsiteX2" fmla="*/ 1107694 w 9144000"/>
              <a:gd name="connsiteY2" fmla="*/ 295263 h 843054"/>
              <a:gd name="connsiteX3" fmla="*/ 1650237 w 9144000"/>
              <a:gd name="connsiteY3" fmla="*/ 295263 h 843054"/>
              <a:gd name="connsiteX4" fmla="*/ 2260599 w 9144000"/>
              <a:gd name="connsiteY4" fmla="*/ 295263 h 843054"/>
              <a:gd name="connsiteX5" fmla="*/ 2260599 w 9144000"/>
              <a:gd name="connsiteY5" fmla="*/ 210764 h 843054"/>
              <a:gd name="connsiteX6" fmla="*/ 2260599 w 9144000"/>
              <a:gd name="connsiteY6" fmla="*/ 210764 h 843054"/>
              <a:gd name="connsiteX7" fmla="*/ 2769107 w 9144000"/>
              <a:gd name="connsiteY7" fmla="*/ 164396 h 843054"/>
              <a:gd name="connsiteX8" fmla="*/ 3323843 w 9144000"/>
              <a:gd name="connsiteY8" fmla="*/ 113813 h 843054"/>
              <a:gd name="connsiteX9" fmla="*/ 3855466 w 9144000"/>
              <a:gd name="connsiteY9" fmla="*/ 65337 h 843054"/>
              <a:gd name="connsiteX10" fmla="*/ 4572000 w 9144000"/>
              <a:gd name="connsiteY10" fmla="*/ 0 h 843054"/>
              <a:gd name="connsiteX11" fmla="*/ 5080508 w 9144000"/>
              <a:gd name="connsiteY11" fmla="*/ 46368 h 843054"/>
              <a:gd name="connsiteX12" fmla="*/ 5704586 w 9144000"/>
              <a:gd name="connsiteY12" fmla="*/ 103274 h 843054"/>
              <a:gd name="connsiteX13" fmla="*/ 6328665 w 9144000"/>
              <a:gd name="connsiteY13" fmla="*/ 160181 h 843054"/>
              <a:gd name="connsiteX14" fmla="*/ 6883401 w 9144000"/>
              <a:gd name="connsiteY14" fmla="*/ 210764 h 843054"/>
              <a:gd name="connsiteX15" fmla="*/ 6883401 w 9144000"/>
              <a:gd name="connsiteY15" fmla="*/ 210764 h 843054"/>
              <a:gd name="connsiteX16" fmla="*/ 6883401 w 9144000"/>
              <a:gd name="connsiteY16" fmla="*/ 295263 h 843054"/>
              <a:gd name="connsiteX17" fmla="*/ 7448551 w 9144000"/>
              <a:gd name="connsiteY17" fmla="*/ 295263 h 843054"/>
              <a:gd name="connsiteX18" fmla="*/ 7991095 w 9144000"/>
              <a:gd name="connsiteY18" fmla="*/ 295263 h 843054"/>
              <a:gd name="connsiteX19" fmla="*/ 8533638 w 9144000"/>
              <a:gd name="connsiteY19" fmla="*/ 295263 h 843054"/>
              <a:gd name="connsiteX20" fmla="*/ 9144000 w 9144000"/>
              <a:gd name="connsiteY20" fmla="*/ 295263 h 843054"/>
              <a:gd name="connsiteX21" fmla="*/ 9144000 w 9144000"/>
              <a:gd name="connsiteY21" fmla="*/ 843054 h 843054"/>
              <a:gd name="connsiteX22" fmla="*/ 8481060 w 9144000"/>
              <a:gd name="connsiteY22" fmla="*/ 843054 h 843054"/>
              <a:gd name="connsiteX23" fmla="*/ 7818120 w 9144000"/>
              <a:gd name="connsiteY23" fmla="*/ 843054 h 843054"/>
              <a:gd name="connsiteX24" fmla="*/ 7155180 w 9144000"/>
              <a:gd name="connsiteY24" fmla="*/ 843054 h 843054"/>
              <a:gd name="connsiteX25" fmla="*/ 6400800 w 9144000"/>
              <a:gd name="connsiteY25" fmla="*/ 843054 h 843054"/>
              <a:gd name="connsiteX26" fmla="*/ 5920740 w 9144000"/>
              <a:gd name="connsiteY26" fmla="*/ 843054 h 843054"/>
              <a:gd name="connsiteX27" fmla="*/ 5532120 w 9144000"/>
              <a:gd name="connsiteY27" fmla="*/ 843054 h 843054"/>
              <a:gd name="connsiteX28" fmla="*/ 5052060 w 9144000"/>
              <a:gd name="connsiteY28" fmla="*/ 843054 h 843054"/>
              <a:gd name="connsiteX29" fmla="*/ 4754880 w 9144000"/>
              <a:gd name="connsiteY29" fmla="*/ 843054 h 843054"/>
              <a:gd name="connsiteX30" fmla="*/ 4091940 w 9144000"/>
              <a:gd name="connsiteY30" fmla="*/ 843054 h 843054"/>
              <a:gd name="connsiteX31" fmla="*/ 3429000 w 9144000"/>
              <a:gd name="connsiteY31" fmla="*/ 843054 h 843054"/>
              <a:gd name="connsiteX32" fmla="*/ 2948940 w 9144000"/>
              <a:gd name="connsiteY32" fmla="*/ 843054 h 843054"/>
              <a:gd name="connsiteX33" fmla="*/ 2377440 w 9144000"/>
              <a:gd name="connsiteY33" fmla="*/ 843054 h 843054"/>
              <a:gd name="connsiteX34" fmla="*/ 1805940 w 9144000"/>
              <a:gd name="connsiteY34" fmla="*/ 843054 h 843054"/>
              <a:gd name="connsiteX35" fmla="*/ 1234440 w 9144000"/>
              <a:gd name="connsiteY35" fmla="*/ 843054 h 843054"/>
              <a:gd name="connsiteX36" fmla="*/ 662940 w 9144000"/>
              <a:gd name="connsiteY36" fmla="*/ 843054 h 843054"/>
              <a:gd name="connsiteX37" fmla="*/ 0 w 9144000"/>
              <a:gd name="connsiteY37" fmla="*/ 843054 h 843054"/>
              <a:gd name="connsiteX38" fmla="*/ 0 w 9144000"/>
              <a:gd name="connsiteY38" fmla="*/ 295263 h 8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4000" h="843054" fill="none" extrusionOk="0">
                <a:moveTo>
                  <a:pt x="0" y="295263"/>
                </a:moveTo>
                <a:cubicBezTo>
                  <a:pt x="126411" y="249115"/>
                  <a:pt x="280070" y="345440"/>
                  <a:pt x="497332" y="295263"/>
                </a:cubicBezTo>
                <a:cubicBezTo>
                  <a:pt x="714594" y="245086"/>
                  <a:pt x="928047" y="310455"/>
                  <a:pt x="1107694" y="295263"/>
                </a:cubicBezTo>
                <a:cubicBezTo>
                  <a:pt x="1287341" y="280071"/>
                  <a:pt x="1425103" y="309184"/>
                  <a:pt x="1650237" y="295263"/>
                </a:cubicBezTo>
                <a:cubicBezTo>
                  <a:pt x="1875371" y="281342"/>
                  <a:pt x="2102805" y="337915"/>
                  <a:pt x="2260599" y="295263"/>
                </a:cubicBezTo>
                <a:cubicBezTo>
                  <a:pt x="2259186" y="269099"/>
                  <a:pt x="2264953" y="230427"/>
                  <a:pt x="2260599" y="210764"/>
                </a:cubicBezTo>
                <a:lnTo>
                  <a:pt x="2260599" y="210764"/>
                </a:lnTo>
                <a:cubicBezTo>
                  <a:pt x="2451856" y="134290"/>
                  <a:pt x="2629123" y="227541"/>
                  <a:pt x="2769107" y="164396"/>
                </a:cubicBezTo>
                <a:cubicBezTo>
                  <a:pt x="2909091" y="101251"/>
                  <a:pt x="3212972" y="184828"/>
                  <a:pt x="3323843" y="113813"/>
                </a:cubicBezTo>
                <a:cubicBezTo>
                  <a:pt x="3434714" y="42798"/>
                  <a:pt x="3668578" y="118527"/>
                  <a:pt x="3855466" y="65337"/>
                </a:cubicBezTo>
                <a:cubicBezTo>
                  <a:pt x="4042354" y="12147"/>
                  <a:pt x="4220373" y="57153"/>
                  <a:pt x="4572000" y="0"/>
                </a:cubicBezTo>
                <a:cubicBezTo>
                  <a:pt x="4809482" y="-15834"/>
                  <a:pt x="4917934" y="70162"/>
                  <a:pt x="5080508" y="46368"/>
                </a:cubicBezTo>
                <a:cubicBezTo>
                  <a:pt x="5243082" y="22574"/>
                  <a:pt x="5523179" y="133156"/>
                  <a:pt x="5704586" y="103274"/>
                </a:cubicBezTo>
                <a:cubicBezTo>
                  <a:pt x="5885993" y="73393"/>
                  <a:pt x="6028989" y="152188"/>
                  <a:pt x="6328665" y="160181"/>
                </a:cubicBezTo>
                <a:cubicBezTo>
                  <a:pt x="6628341" y="168173"/>
                  <a:pt x="6670210" y="249742"/>
                  <a:pt x="6883401" y="210764"/>
                </a:cubicBezTo>
                <a:lnTo>
                  <a:pt x="6883401" y="210764"/>
                </a:lnTo>
                <a:cubicBezTo>
                  <a:pt x="6890559" y="250942"/>
                  <a:pt x="6874400" y="266531"/>
                  <a:pt x="6883401" y="295263"/>
                </a:cubicBezTo>
                <a:cubicBezTo>
                  <a:pt x="7051198" y="245501"/>
                  <a:pt x="7170718" y="356978"/>
                  <a:pt x="7448551" y="295263"/>
                </a:cubicBezTo>
                <a:cubicBezTo>
                  <a:pt x="7726384" y="233548"/>
                  <a:pt x="7769467" y="333441"/>
                  <a:pt x="7991095" y="295263"/>
                </a:cubicBezTo>
                <a:cubicBezTo>
                  <a:pt x="8212723" y="257085"/>
                  <a:pt x="8406814" y="309147"/>
                  <a:pt x="8533638" y="295263"/>
                </a:cubicBezTo>
                <a:cubicBezTo>
                  <a:pt x="8660462" y="281379"/>
                  <a:pt x="8986748" y="356144"/>
                  <a:pt x="9144000" y="295263"/>
                </a:cubicBezTo>
                <a:cubicBezTo>
                  <a:pt x="9153829" y="553856"/>
                  <a:pt x="9103641" y="603597"/>
                  <a:pt x="9144000" y="843054"/>
                </a:cubicBezTo>
                <a:cubicBezTo>
                  <a:pt x="8833518" y="857905"/>
                  <a:pt x="8722126" y="798810"/>
                  <a:pt x="8481060" y="843054"/>
                </a:cubicBezTo>
                <a:cubicBezTo>
                  <a:pt x="8239994" y="887298"/>
                  <a:pt x="8117234" y="804064"/>
                  <a:pt x="7818120" y="843054"/>
                </a:cubicBezTo>
                <a:cubicBezTo>
                  <a:pt x="7519006" y="882044"/>
                  <a:pt x="7367281" y="829488"/>
                  <a:pt x="7155180" y="843054"/>
                </a:cubicBezTo>
                <a:cubicBezTo>
                  <a:pt x="6943079" y="856620"/>
                  <a:pt x="6765544" y="819265"/>
                  <a:pt x="6400800" y="843054"/>
                </a:cubicBezTo>
                <a:cubicBezTo>
                  <a:pt x="6036056" y="866843"/>
                  <a:pt x="6043307" y="837746"/>
                  <a:pt x="5920740" y="843054"/>
                </a:cubicBezTo>
                <a:cubicBezTo>
                  <a:pt x="5798173" y="848362"/>
                  <a:pt x="5705010" y="838463"/>
                  <a:pt x="5532120" y="843054"/>
                </a:cubicBezTo>
                <a:cubicBezTo>
                  <a:pt x="5359230" y="847645"/>
                  <a:pt x="5222301" y="800030"/>
                  <a:pt x="5052060" y="843054"/>
                </a:cubicBezTo>
                <a:cubicBezTo>
                  <a:pt x="4881819" y="886078"/>
                  <a:pt x="4856092" y="811733"/>
                  <a:pt x="4754880" y="843054"/>
                </a:cubicBezTo>
                <a:cubicBezTo>
                  <a:pt x="4653668" y="874375"/>
                  <a:pt x="4268491" y="819284"/>
                  <a:pt x="4091940" y="843054"/>
                </a:cubicBezTo>
                <a:cubicBezTo>
                  <a:pt x="3915389" y="866824"/>
                  <a:pt x="3756902" y="796244"/>
                  <a:pt x="3429000" y="843054"/>
                </a:cubicBezTo>
                <a:cubicBezTo>
                  <a:pt x="3101098" y="889864"/>
                  <a:pt x="3134646" y="832698"/>
                  <a:pt x="2948940" y="843054"/>
                </a:cubicBezTo>
                <a:cubicBezTo>
                  <a:pt x="2763234" y="853410"/>
                  <a:pt x="2580837" y="835849"/>
                  <a:pt x="2377440" y="843054"/>
                </a:cubicBezTo>
                <a:cubicBezTo>
                  <a:pt x="2174043" y="850259"/>
                  <a:pt x="2039997" y="812763"/>
                  <a:pt x="1805940" y="843054"/>
                </a:cubicBezTo>
                <a:cubicBezTo>
                  <a:pt x="1571883" y="873345"/>
                  <a:pt x="1448097" y="790411"/>
                  <a:pt x="1234440" y="843054"/>
                </a:cubicBezTo>
                <a:cubicBezTo>
                  <a:pt x="1020783" y="895697"/>
                  <a:pt x="796944" y="777235"/>
                  <a:pt x="662940" y="843054"/>
                </a:cubicBezTo>
                <a:cubicBezTo>
                  <a:pt x="528936" y="908873"/>
                  <a:pt x="286171" y="842459"/>
                  <a:pt x="0" y="843054"/>
                </a:cubicBezTo>
                <a:cubicBezTo>
                  <a:pt x="-20132" y="631929"/>
                  <a:pt x="49272" y="451358"/>
                  <a:pt x="0" y="295263"/>
                </a:cubicBezTo>
                <a:close/>
              </a:path>
              <a:path w="9144000" h="843054" stroke="0" extrusionOk="0">
                <a:moveTo>
                  <a:pt x="0" y="295263"/>
                </a:moveTo>
                <a:cubicBezTo>
                  <a:pt x="221703" y="273777"/>
                  <a:pt x="431054" y="365027"/>
                  <a:pt x="587756" y="295263"/>
                </a:cubicBezTo>
                <a:cubicBezTo>
                  <a:pt x="744458" y="225499"/>
                  <a:pt x="932888" y="354074"/>
                  <a:pt x="1152905" y="295263"/>
                </a:cubicBezTo>
                <a:cubicBezTo>
                  <a:pt x="1372922" y="236452"/>
                  <a:pt x="1449844" y="311934"/>
                  <a:pt x="1695449" y="295263"/>
                </a:cubicBezTo>
                <a:cubicBezTo>
                  <a:pt x="1941054" y="278592"/>
                  <a:pt x="2072656" y="350744"/>
                  <a:pt x="2260599" y="295263"/>
                </a:cubicBezTo>
                <a:cubicBezTo>
                  <a:pt x="2252353" y="262525"/>
                  <a:pt x="2264597" y="243904"/>
                  <a:pt x="2260599" y="210764"/>
                </a:cubicBezTo>
                <a:lnTo>
                  <a:pt x="2260599" y="210764"/>
                </a:lnTo>
                <a:cubicBezTo>
                  <a:pt x="2446637" y="168752"/>
                  <a:pt x="2642161" y="177533"/>
                  <a:pt x="2769107" y="164396"/>
                </a:cubicBezTo>
                <a:cubicBezTo>
                  <a:pt x="2896053" y="151259"/>
                  <a:pt x="3131617" y="138014"/>
                  <a:pt x="3300729" y="115920"/>
                </a:cubicBezTo>
                <a:cubicBezTo>
                  <a:pt x="3469841" y="93827"/>
                  <a:pt x="3613385" y="112058"/>
                  <a:pt x="3832352" y="67444"/>
                </a:cubicBezTo>
                <a:cubicBezTo>
                  <a:pt x="4051319" y="22830"/>
                  <a:pt x="4221088" y="76908"/>
                  <a:pt x="4572000" y="0"/>
                </a:cubicBezTo>
                <a:cubicBezTo>
                  <a:pt x="4733501" y="-19158"/>
                  <a:pt x="4868413" y="67203"/>
                  <a:pt x="5080508" y="46368"/>
                </a:cubicBezTo>
                <a:cubicBezTo>
                  <a:pt x="5292603" y="25534"/>
                  <a:pt x="5526538" y="90507"/>
                  <a:pt x="5681472" y="101167"/>
                </a:cubicBezTo>
                <a:cubicBezTo>
                  <a:pt x="5836406" y="111827"/>
                  <a:pt x="6016749" y="159982"/>
                  <a:pt x="6236209" y="151750"/>
                </a:cubicBezTo>
                <a:cubicBezTo>
                  <a:pt x="6455669" y="143518"/>
                  <a:pt x="6630322" y="244964"/>
                  <a:pt x="6883401" y="210764"/>
                </a:cubicBezTo>
                <a:lnTo>
                  <a:pt x="6883401" y="210764"/>
                </a:lnTo>
                <a:cubicBezTo>
                  <a:pt x="6887741" y="238331"/>
                  <a:pt x="6879299" y="268627"/>
                  <a:pt x="6883401" y="295263"/>
                </a:cubicBezTo>
                <a:cubicBezTo>
                  <a:pt x="7088721" y="279784"/>
                  <a:pt x="7187914" y="334513"/>
                  <a:pt x="7380733" y="295263"/>
                </a:cubicBezTo>
                <a:cubicBezTo>
                  <a:pt x="7573552" y="256013"/>
                  <a:pt x="7679398" y="296974"/>
                  <a:pt x="7878065" y="295263"/>
                </a:cubicBezTo>
                <a:cubicBezTo>
                  <a:pt x="8076732" y="293552"/>
                  <a:pt x="8232929" y="316960"/>
                  <a:pt x="8488426" y="295263"/>
                </a:cubicBezTo>
                <a:cubicBezTo>
                  <a:pt x="8743923" y="273566"/>
                  <a:pt x="8820372" y="331959"/>
                  <a:pt x="9144000" y="295263"/>
                </a:cubicBezTo>
                <a:cubicBezTo>
                  <a:pt x="9184313" y="482316"/>
                  <a:pt x="9134165" y="614113"/>
                  <a:pt x="9144000" y="843054"/>
                </a:cubicBezTo>
                <a:cubicBezTo>
                  <a:pt x="8865548" y="920909"/>
                  <a:pt x="8766574" y="791276"/>
                  <a:pt x="8481060" y="843054"/>
                </a:cubicBezTo>
                <a:cubicBezTo>
                  <a:pt x="8195546" y="894832"/>
                  <a:pt x="8188639" y="837605"/>
                  <a:pt x="7909560" y="843054"/>
                </a:cubicBezTo>
                <a:cubicBezTo>
                  <a:pt x="7630481" y="848503"/>
                  <a:pt x="7527459" y="835388"/>
                  <a:pt x="7246620" y="843054"/>
                </a:cubicBezTo>
                <a:cubicBezTo>
                  <a:pt x="6965781" y="850720"/>
                  <a:pt x="6738765" y="809138"/>
                  <a:pt x="6583680" y="843054"/>
                </a:cubicBezTo>
                <a:cubicBezTo>
                  <a:pt x="6428595" y="876970"/>
                  <a:pt x="6150259" y="776337"/>
                  <a:pt x="5920740" y="843054"/>
                </a:cubicBezTo>
                <a:cubicBezTo>
                  <a:pt x="5691221" y="909771"/>
                  <a:pt x="5677298" y="806523"/>
                  <a:pt x="5440680" y="843054"/>
                </a:cubicBezTo>
                <a:cubicBezTo>
                  <a:pt x="5204062" y="879585"/>
                  <a:pt x="5219951" y="815352"/>
                  <a:pt x="5052060" y="843054"/>
                </a:cubicBezTo>
                <a:cubicBezTo>
                  <a:pt x="4884169" y="870756"/>
                  <a:pt x="4762804" y="811720"/>
                  <a:pt x="4572000" y="843054"/>
                </a:cubicBezTo>
                <a:cubicBezTo>
                  <a:pt x="4381196" y="874388"/>
                  <a:pt x="4295731" y="840462"/>
                  <a:pt x="4183380" y="843054"/>
                </a:cubicBezTo>
                <a:cubicBezTo>
                  <a:pt x="4071029" y="845646"/>
                  <a:pt x="3778726" y="769045"/>
                  <a:pt x="3520440" y="843054"/>
                </a:cubicBezTo>
                <a:cubicBezTo>
                  <a:pt x="3262154" y="917063"/>
                  <a:pt x="2960440" y="810658"/>
                  <a:pt x="2766060" y="843054"/>
                </a:cubicBezTo>
                <a:cubicBezTo>
                  <a:pt x="2571680" y="875450"/>
                  <a:pt x="2477409" y="806583"/>
                  <a:pt x="2377440" y="843054"/>
                </a:cubicBezTo>
                <a:cubicBezTo>
                  <a:pt x="2277471" y="879525"/>
                  <a:pt x="1958000" y="835822"/>
                  <a:pt x="1714500" y="843054"/>
                </a:cubicBezTo>
                <a:cubicBezTo>
                  <a:pt x="1471000" y="850286"/>
                  <a:pt x="1424020" y="827068"/>
                  <a:pt x="1234440" y="843054"/>
                </a:cubicBezTo>
                <a:cubicBezTo>
                  <a:pt x="1044860" y="859040"/>
                  <a:pt x="900416" y="812189"/>
                  <a:pt x="571500" y="843054"/>
                </a:cubicBezTo>
                <a:cubicBezTo>
                  <a:pt x="242584" y="873919"/>
                  <a:pt x="131121" y="834135"/>
                  <a:pt x="0" y="843054"/>
                </a:cubicBezTo>
                <a:cubicBezTo>
                  <a:pt x="-18726" y="675583"/>
                  <a:pt x="61666" y="431697"/>
                  <a:pt x="0" y="29526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539176805">
                  <a:prstGeom prst="upArrowCallout">
                    <a:avLst>
                      <a:gd name="adj1" fmla="val 561898"/>
                      <a:gd name="adj2" fmla="val 274170"/>
                      <a:gd name="adj3" fmla="val 25000"/>
                      <a:gd name="adj4" fmla="val 649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solidFill>
                  <a:srgbClr val="FFFF00"/>
                </a:solidFill>
              </a:rPr>
              <a:t>Nagy lépés az aszály és az erózió ellen!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C1E5AE6-7B90-4A23-B685-4BE917A70F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4" y="999445"/>
            <a:ext cx="3859461" cy="88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6372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 descr="A képen kültéri, talaj, fű, növény látható&#10;&#10;Automatikusan generált leírás">
            <a:extLst>
              <a:ext uri="{FF2B5EF4-FFF2-40B4-BE49-F238E27FC236}">
                <a16:creationId xmlns:a16="http://schemas.microsoft.com/office/drawing/2014/main" id="{E300959C-8CCB-954A-8862-305327817B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17" y="2265876"/>
            <a:ext cx="2811802" cy="3749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4590A75C-4C38-4F08-9245-943387BD5D7F}"/>
              </a:ext>
            </a:extLst>
          </p:cNvPr>
          <p:cNvGrpSpPr/>
          <p:nvPr/>
        </p:nvGrpSpPr>
        <p:grpSpPr>
          <a:xfrm>
            <a:off x="3467948" y="2260476"/>
            <a:ext cx="5676052" cy="3754470"/>
            <a:chOff x="3467948" y="2260476"/>
            <a:chExt cx="5676052" cy="3754470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A830AD9A-96B5-B549-87C3-A3479D738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7948" y="2260476"/>
              <a:ext cx="5676048" cy="375447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C0FFF380-7EB2-6549-BAB7-C068190EA50F}"/>
                </a:ext>
              </a:extLst>
            </p:cNvPr>
            <p:cNvSpPr txBox="1"/>
            <p:nvPr/>
          </p:nvSpPr>
          <p:spPr>
            <a:xfrm>
              <a:off x="6519641" y="5505413"/>
              <a:ext cx="2624359" cy="3481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62" b="1" dirty="0">
                  <a:latin typeface="Arial" panose="020B0604020202020204" pitchFamily="34" charset="0"/>
                  <a:cs typeface="Arial" panose="020B0604020202020204" pitchFamily="34" charset="0"/>
                </a:rPr>
                <a:t>Kaposfő, 2019. március</a:t>
              </a:r>
            </a:p>
          </p:txBody>
        </p:sp>
      </p:grpSp>
      <p:sp>
        <p:nvSpPr>
          <p:cNvPr id="15" name="Alcím 5">
            <a:extLst>
              <a:ext uri="{FF2B5EF4-FFF2-40B4-BE49-F238E27FC236}">
                <a16:creationId xmlns:a16="http://schemas.microsoft.com/office/drawing/2014/main" id="{132E24D5-4EF1-4239-AB2C-36BD65D1BD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014946"/>
            <a:ext cx="9277350" cy="843054"/>
          </a:xfrm>
          <a:custGeom>
            <a:avLst/>
            <a:gdLst>
              <a:gd name="connsiteX0" fmla="*/ 0 w 9277350"/>
              <a:gd name="connsiteY0" fmla="*/ 295263 h 843054"/>
              <a:gd name="connsiteX1" fmla="*/ 512000 w 9277350"/>
              <a:gd name="connsiteY1" fmla="*/ 295263 h 843054"/>
              <a:gd name="connsiteX2" fmla="*/ 1140364 w 9277350"/>
              <a:gd name="connsiteY2" fmla="*/ 295263 h 843054"/>
              <a:gd name="connsiteX3" fmla="*/ 1698910 w 9277350"/>
              <a:gd name="connsiteY3" fmla="*/ 295263 h 843054"/>
              <a:gd name="connsiteX4" fmla="*/ 2327274 w 9277350"/>
              <a:gd name="connsiteY4" fmla="*/ 295263 h 843054"/>
              <a:gd name="connsiteX5" fmla="*/ 2327274 w 9277350"/>
              <a:gd name="connsiteY5" fmla="*/ 210764 h 843054"/>
              <a:gd name="connsiteX6" fmla="*/ 2327274 w 9277350"/>
              <a:gd name="connsiteY6" fmla="*/ 210764 h 843054"/>
              <a:gd name="connsiteX7" fmla="*/ 2835782 w 9277350"/>
              <a:gd name="connsiteY7" fmla="*/ 164396 h 843054"/>
              <a:gd name="connsiteX8" fmla="*/ 3390518 w 9277350"/>
              <a:gd name="connsiteY8" fmla="*/ 113813 h 843054"/>
              <a:gd name="connsiteX9" fmla="*/ 3922141 w 9277350"/>
              <a:gd name="connsiteY9" fmla="*/ 65337 h 843054"/>
              <a:gd name="connsiteX10" fmla="*/ 4638675 w 9277350"/>
              <a:gd name="connsiteY10" fmla="*/ 0 h 843054"/>
              <a:gd name="connsiteX11" fmla="*/ 5147183 w 9277350"/>
              <a:gd name="connsiteY11" fmla="*/ 46368 h 843054"/>
              <a:gd name="connsiteX12" fmla="*/ 5771261 w 9277350"/>
              <a:gd name="connsiteY12" fmla="*/ 103274 h 843054"/>
              <a:gd name="connsiteX13" fmla="*/ 6395340 w 9277350"/>
              <a:gd name="connsiteY13" fmla="*/ 160181 h 843054"/>
              <a:gd name="connsiteX14" fmla="*/ 6950076 w 9277350"/>
              <a:gd name="connsiteY14" fmla="*/ 210764 h 843054"/>
              <a:gd name="connsiteX15" fmla="*/ 6950076 w 9277350"/>
              <a:gd name="connsiteY15" fmla="*/ 210764 h 843054"/>
              <a:gd name="connsiteX16" fmla="*/ 6950076 w 9277350"/>
              <a:gd name="connsiteY16" fmla="*/ 295263 h 843054"/>
              <a:gd name="connsiteX17" fmla="*/ 7531895 w 9277350"/>
              <a:gd name="connsiteY17" fmla="*/ 295263 h 843054"/>
              <a:gd name="connsiteX18" fmla="*/ 8090440 w 9277350"/>
              <a:gd name="connsiteY18" fmla="*/ 295263 h 843054"/>
              <a:gd name="connsiteX19" fmla="*/ 8648986 w 9277350"/>
              <a:gd name="connsiteY19" fmla="*/ 295263 h 843054"/>
              <a:gd name="connsiteX20" fmla="*/ 9277350 w 9277350"/>
              <a:gd name="connsiteY20" fmla="*/ 295263 h 843054"/>
              <a:gd name="connsiteX21" fmla="*/ 9277350 w 9277350"/>
              <a:gd name="connsiteY21" fmla="*/ 843054 h 843054"/>
              <a:gd name="connsiteX22" fmla="*/ 8604742 w 9277350"/>
              <a:gd name="connsiteY22" fmla="*/ 843054 h 843054"/>
              <a:gd name="connsiteX23" fmla="*/ 7932134 w 9277350"/>
              <a:gd name="connsiteY23" fmla="*/ 843054 h 843054"/>
              <a:gd name="connsiteX24" fmla="*/ 7259526 w 9277350"/>
              <a:gd name="connsiteY24" fmla="*/ 843054 h 843054"/>
              <a:gd name="connsiteX25" fmla="*/ 6494145 w 9277350"/>
              <a:gd name="connsiteY25" fmla="*/ 843054 h 843054"/>
              <a:gd name="connsiteX26" fmla="*/ 6007084 w 9277350"/>
              <a:gd name="connsiteY26" fmla="*/ 843054 h 843054"/>
              <a:gd name="connsiteX27" fmla="*/ 5612797 w 9277350"/>
              <a:gd name="connsiteY27" fmla="*/ 843054 h 843054"/>
              <a:gd name="connsiteX28" fmla="*/ 5125736 w 9277350"/>
              <a:gd name="connsiteY28" fmla="*/ 843054 h 843054"/>
              <a:gd name="connsiteX29" fmla="*/ 4824222 w 9277350"/>
              <a:gd name="connsiteY29" fmla="*/ 843054 h 843054"/>
              <a:gd name="connsiteX30" fmla="*/ 4151614 w 9277350"/>
              <a:gd name="connsiteY30" fmla="*/ 843054 h 843054"/>
              <a:gd name="connsiteX31" fmla="*/ 3479006 w 9277350"/>
              <a:gd name="connsiteY31" fmla="*/ 843054 h 843054"/>
              <a:gd name="connsiteX32" fmla="*/ 2991945 w 9277350"/>
              <a:gd name="connsiteY32" fmla="*/ 843054 h 843054"/>
              <a:gd name="connsiteX33" fmla="*/ 2412111 w 9277350"/>
              <a:gd name="connsiteY33" fmla="*/ 843054 h 843054"/>
              <a:gd name="connsiteX34" fmla="*/ 1832277 w 9277350"/>
              <a:gd name="connsiteY34" fmla="*/ 843054 h 843054"/>
              <a:gd name="connsiteX35" fmla="*/ 1252442 w 9277350"/>
              <a:gd name="connsiteY35" fmla="*/ 843054 h 843054"/>
              <a:gd name="connsiteX36" fmla="*/ 672608 w 9277350"/>
              <a:gd name="connsiteY36" fmla="*/ 843054 h 843054"/>
              <a:gd name="connsiteX37" fmla="*/ 0 w 9277350"/>
              <a:gd name="connsiteY37" fmla="*/ 843054 h 843054"/>
              <a:gd name="connsiteX38" fmla="*/ 0 w 9277350"/>
              <a:gd name="connsiteY38" fmla="*/ 295263 h 8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77350" h="843054" fill="none" extrusionOk="0">
                <a:moveTo>
                  <a:pt x="0" y="295263"/>
                </a:moveTo>
                <a:cubicBezTo>
                  <a:pt x="199146" y="259793"/>
                  <a:pt x="323182" y="301254"/>
                  <a:pt x="512000" y="295263"/>
                </a:cubicBezTo>
                <a:cubicBezTo>
                  <a:pt x="700818" y="289272"/>
                  <a:pt x="972326" y="301312"/>
                  <a:pt x="1140364" y="295263"/>
                </a:cubicBezTo>
                <a:cubicBezTo>
                  <a:pt x="1308402" y="289214"/>
                  <a:pt x="1476910" y="326264"/>
                  <a:pt x="1698910" y="295263"/>
                </a:cubicBezTo>
                <a:cubicBezTo>
                  <a:pt x="1920910" y="264262"/>
                  <a:pt x="2050469" y="363271"/>
                  <a:pt x="2327274" y="295263"/>
                </a:cubicBezTo>
                <a:cubicBezTo>
                  <a:pt x="2325861" y="269099"/>
                  <a:pt x="2331628" y="230427"/>
                  <a:pt x="2327274" y="210764"/>
                </a:cubicBezTo>
                <a:lnTo>
                  <a:pt x="2327274" y="210764"/>
                </a:lnTo>
                <a:cubicBezTo>
                  <a:pt x="2518531" y="134290"/>
                  <a:pt x="2695798" y="227541"/>
                  <a:pt x="2835782" y="164396"/>
                </a:cubicBezTo>
                <a:cubicBezTo>
                  <a:pt x="2975766" y="101251"/>
                  <a:pt x="3279647" y="184828"/>
                  <a:pt x="3390518" y="113813"/>
                </a:cubicBezTo>
                <a:cubicBezTo>
                  <a:pt x="3501389" y="42798"/>
                  <a:pt x="3735253" y="118527"/>
                  <a:pt x="3922141" y="65337"/>
                </a:cubicBezTo>
                <a:cubicBezTo>
                  <a:pt x="4109029" y="12147"/>
                  <a:pt x="4287048" y="57153"/>
                  <a:pt x="4638675" y="0"/>
                </a:cubicBezTo>
                <a:cubicBezTo>
                  <a:pt x="4876157" y="-15834"/>
                  <a:pt x="4984609" y="70162"/>
                  <a:pt x="5147183" y="46368"/>
                </a:cubicBezTo>
                <a:cubicBezTo>
                  <a:pt x="5309757" y="22574"/>
                  <a:pt x="5589854" y="133156"/>
                  <a:pt x="5771261" y="103274"/>
                </a:cubicBezTo>
                <a:cubicBezTo>
                  <a:pt x="5952668" y="73393"/>
                  <a:pt x="6095664" y="152188"/>
                  <a:pt x="6395340" y="160181"/>
                </a:cubicBezTo>
                <a:cubicBezTo>
                  <a:pt x="6695016" y="168173"/>
                  <a:pt x="6736885" y="249742"/>
                  <a:pt x="6950076" y="210764"/>
                </a:cubicBezTo>
                <a:lnTo>
                  <a:pt x="6950076" y="210764"/>
                </a:lnTo>
                <a:cubicBezTo>
                  <a:pt x="6957234" y="250942"/>
                  <a:pt x="6941075" y="266531"/>
                  <a:pt x="6950076" y="295263"/>
                </a:cubicBezTo>
                <a:cubicBezTo>
                  <a:pt x="7227072" y="284054"/>
                  <a:pt x="7276035" y="341907"/>
                  <a:pt x="7531895" y="295263"/>
                </a:cubicBezTo>
                <a:cubicBezTo>
                  <a:pt x="7787755" y="248619"/>
                  <a:pt x="7905786" y="317799"/>
                  <a:pt x="8090440" y="295263"/>
                </a:cubicBezTo>
                <a:cubicBezTo>
                  <a:pt x="8275095" y="272727"/>
                  <a:pt x="8381434" y="311856"/>
                  <a:pt x="8648986" y="295263"/>
                </a:cubicBezTo>
                <a:cubicBezTo>
                  <a:pt x="8916538" y="278670"/>
                  <a:pt x="9147989" y="350927"/>
                  <a:pt x="9277350" y="295263"/>
                </a:cubicBezTo>
                <a:cubicBezTo>
                  <a:pt x="9287179" y="553856"/>
                  <a:pt x="9236991" y="603597"/>
                  <a:pt x="9277350" y="843054"/>
                </a:cubicBezTo>
                <a:cubicBezTo>
                  <a:pt x="8975034" y="868244"/>
                  <a:pt x="8893134" y="770918"/>
                  <a:pt x="8604742" y="843054"/>
                </a:cubicBezTo>
                <a:cubicBezTo>
                  <a:pt x="8316350" y="915190"/>
                  <a:pt x="8118329" y="779497"/>
                  <a:pt x="7932134" y="843054"/>
                </a:cubicBezTo>
                <a:cubicBezTo>
                  <a:pt x="7745939" y="906611"/>
                  <a:pt x="7535287" y="816696"/>
                  <a:pt x="7259526" y="843054"/>
                </a:cubicBezTo>
                <a:cubicBezTo>
                  <a:pt x="6983765" y="869412"/>
                  <a:pt x="6655555" y="835088"/>
                  <a:pt x="6494145" y="843054"/>
                </a:cubicBezTo>
                <a:cubicBezTo>
                  <a:pt x="6332735" y="851020"/>
                  <a:pt x="6197876" y="796024"/>
                  <a:pt x="6007084" y="843054"/>
                </a:cubicBezTo>
                <a:cubicBezTo>
                  <a:pt x="5816292" y="890084"/>
                  <a:pt x="5693754" y="826436"/>
                  <a:pt x="5612797" y="843054"/>
                </a:cubicBezTo>
                <a:cubicBezTo>
                  <a:pt x="5531840" y="859672"/>
                  <a:pt x="5352029" y="833345"/>
                  <a:pt x="5125736" y="843054"/>
                </a:cubicBezTo>
                <a:cubicBezTo>
                  <a:pt x="4899443" y="852763"/>
                  <a:pt x="4941430" y="814391"/>
                  <a:pt x="4824222" y="843054"/>
                </a:cubicBezTo>
                <a:cubicBezTo>
                  <a:pt x="4707014" y="871717"/>
                  <a:pt x="4437046" y="809084"/>
                  <a:pt x="4151614" y="843054"/>
                </a:cubicBezTo>
                <a:cubicBezTo>
                  <a:pt x="3866182" y="877024"/>
                  <a:pt x="3706556" y="829745"/>
                  <a:pt x="3479006" y="843054"/>
                </a:cubicBezTo>
                <a:cubicBezTo>
                  <a:pt x="3251456" y="856363"/>
                  <a:pt x="3093478" y="840014"/>
                  <a:pt x="2991945" y="843054"/>
                </a:cubicBezTo>
                <a:cubicBezTo>
                  <a:pt x="2890412" y="846094"/>
                  <a:pt x="2575272" y="785216"/>
                  <a:pt x="2412111" y="843054"/>
                </a:cubicBezTo>
                <a:cubicBezTo>
                  <a:pt x="2248950" y="900892"/>
                  <a:pt x="2007883" y="774838"/>
                  <a:pt x="1832277" y="843054"/>
                </a:cubicBezTo>
                <a:cubicBezTo>
                  <a:pt x="1656671" y="911270"/>
                  <a:pt x="1404661" y="785539"/>
                  <a:pt x="1252442" y="843054"/>
                </a:cubicBezTo>
                <a:cubicBezTo>
                  <a:pt x="1100224" y="900569"/>
                  <a:pt x="813845" y="828194"/>
                  <a:pt x="672608" y="843054"/>
                </a:cubicBezTo>
                <a:cubicBezTo>
                  <a:pt x="531371" y="857914"/>
                  <a:pt x="278724" y="815214"/>
                  <a:pt x="0" y="843054"/>
                </a:cubicBezTo>
                <a:cubicBezTo>
                  <a:pt x="-20132" y="631929"/>
                  <a:pt x="49272" y="451358"/>
                  <a:pt x="0" y="295263"/>
                </a:cubicBezTo>
                <a:close/>
              </a:path>
              <a:path w="9277350" h="843054" stroke="0" extrusionOk="0">
                <a:moveTo>
                  <a:pt x="0" y="295263"/>
                </a:moveTo>
                <a:cubicBezTo>
                  <a:pt x="130605" y="291556"/>
                  <a:pt x="385156" y="329882"/>
                  <a:pt x="605091" y="295263"/>
                </a:cubicBezTo>
                <a:cubicBezTo>
                  <a:pt x="825026" y="260644"/>
                  <a:pt x="987546" y="301214"/>
                  <a:pt x="1186910" y="295263"/>
                </a:cubicBezTo>
                <a:cubicBezTo>
                  <a:pt x="1386274" y="289312"/>
                  <a:pt x="1625135" y="304436"/>
                  <a:pt x="1745456" y="295263"/>
                </a:cubicBezTo>
                <a:cubicBezTo>
                  <a:pt x="1865777" y="286090"/>
                  <a:pt x="2108979" y="325267"/>
                  <a:pt x="2327274" y="295263"/>
                </a:cubicBezTo>
                <a:cubicBezTo>
                  <a:pt x="2319028" y="262525"/>
                  <a:pt x="2331272" y="243904"/>
                  <a:pt x="2327274" y="210764"/>
                </a:cubicBezTo>
                <a:lnTo>
                  <a:pt x="2327274" y="210764"/>
                </a:lnTo>
                <a:cubicBezTo>
                  <a:pt x="2513312" y="168752"/>
                  <a:pt x="2708836" y="177533"/>
                  <a:pt x="2835782" y="164396"/>
                </a:cubicBezTo>
                <a:cubicBezTo>
                  <a:pt x="2962728" y="151259"/>
                  <a:pt x="3198292" y="138014"/>
                  <a:pt x="3367404" y="115920"/>
                </a:cubicBezTo>
                <a:cubicBezTo>
                  <a:pt x="3536516" y="93827"/>
                  <a:pt x="3680060" y="112058"/>
                  <a:pt x="3899027" y="67444"/>
                </a:cubicBezTo>
                <a:cubicBezTo>
                  <a:pt x="4117994" y="22830"/>
                  <a:pt x="4287763" y="76908"/>
                  <a:pt x="4638675" y="0"/>
                </a:cubicBezTo>
                <a:cubicBezTo>
                  <a:pt x="4800176" y="-19158"/>
                  <a:pt x="4935088" y="67203"/>
                  <a:pt x="5147183" y="46368"/>
                </a:cubicBezTo>
                <a:cubicBezTo>
                  <a:pt x="5359278" y="25534"/>
                  <a:pt x="5593213" y="90507"/>
                  <a:pt x="5748147" y="101167"/>
                </a:cubicBezTo>
                <a:cubicBezTo>
                  <a:pt x="5903081" y="111827"/>
                  <a:pt x="6083424" y="159982"/>
                  <a:pt x="6302884" y="151750"/>
                </a:cubicBezTo>
                <a:cubicBezTo>
                  <a:pt x="6522344" y="143518"/>
                  <a:pt x="6696997" y="244964"/>
                  <a:pt x="6950076" y="210764"/>
                </a:cubicBezTo>
                <a:lnTo>
                  <a:pt x="6950076" y="210764"/>
                </a:lnTo>
                <a:cubicBezTo>
                  <a:pt x="6954416" y="238331"/>
                  <a:pt x="6945974" y="268627"/>
                  <a:pt x="6950076" y="295263"/>
                </a:cubicBezTo>
                <a:cubicBezTo>
                  <a:pt x="7139115" y="294535"/>
                  <a:pt x="7218838" y="334648"/>
                  <a:pt x="7462076" y="295263"/>
                </a:cubicBezTo>
                <a:cubicBezTo>
                  <a:pt x="7705314" y="255878"/>
                  <a:pt x="7790579" y="313341"/>
                  <a:pt x="7974077" y="295263"/>
                </a:cubicBezTo>
                <a:cubicBezTo>
                  <a:pt x="8157575" y="277185"/>
                  <a:pt x="8372881" y="306048"/>
                  <a:pt x="8602441" y="295263"/>
                </a:cubicBezTo>
                <a:cubicBezTo>
                  <a:pt x="8832001" y="284478"/>
                  <a:pt x="9091604" y="354981"/>
                  <a:pt x="9277350" y="295263"/>
                </a:cubicBezTo>
                <a:cubicBezTo>
                  <a:pt x="9317663" y="482316"/>
                  <a:pt x="9267515" y="614113"/>
                  <a:pt x="9277350" y="843054"/>
                </a:cubicBezTo>
                <a:cubicBezTo>
                  <a:pt x="9073384" y="892425"/>
                  <a:pt x="8923947" y="810456"/>
                  <a:pt x="8604742" y="843054"/>
                </a:cubicBezTo>
                <a:cubicBezTo>
                  <a:pt x="8285537" y="875652"/>
                  <a:pt x="8232084" y="814359"/>
                  <a:pt x="8024908" y="843054"/>
                </a:cubicBezTo>
                <a:cubicBezTo>
                  <a:pt x="7817732" y="871749"/>
                  <a:pt x="7573162" y="781913"/>
                  <a:pt x="7352300" y="843054"/>
                </a:cubicBezTo>
                <a:cubicBezTo>
                  <a:pt x="7131438" y="904195"/>
                  <a:pt x="6852108" y="824002"/>
                  <a:pt x="6679692" y="843054"/>
                </a:cubicBezTo>
                <a:cubicBezTo>
                  <a:pt x="6507276" y="862106"/>
                  <a:pt x="6206962" y="802713"/>
                  <a:pt x="6007084" y="843054"/>
                </a:cubicBezTo>
                <a:cubicBezTo>
                  <a:pt x="5807206" y="883395"/>
                  <a:pt x="5630946" y="815377"/>
                  <a:pt x="5520023" y="843054"/>
                </a:cubicBezTo>
                <a:cubicBezTo>
                  <a:pt x="5409100" y="870731"/>
                  <a:pt x="5321633" y="804636"/>
                  <a:pt x="5125736" y="843054"/>
                </a:cubicBezTo>
                <a:cubicBezTo>
                  <a:pt x="4929839" y="881472"/>
                  <a:pt x="4791941" y="788028"/>
                  <a:pt x="4638675" y="843054"/>
                </a:cubicBezTo>
                <a:cubicBezTo>
                  <a:pt x="4485409" y="898080"/>
                  <a:pt x="4345883" y="817270"/>
                  <a:pt x="4244388" y="843054"/>
                </a:cubicBezTo>
                <a:cubicBezTo>
                  <a:pt x="4142893" y="868838"/>
                  <a:pt x="3733452" y="793187"/>
                  <a:pt x="3571780" y="843054"/>
                </a:cubicBezTo>
                <a:cubicBezTo>
                  <a:pt x="3410108" y="892921"/>
                  <a:pt x="2978218" y="818688"/>
                  <a:pt x="2806398" y="843054"/>
                </a:cubicBezTo>
                <a:cubicBezTo>
                  <a:pt x="2634578" y="867420"/>
                  <a:pt x="2526111" y="838904"/>
                  <a:pt x="2412111" y="843054"/>
                </a:cubicBezTo>
                <a:cubicBezTo>
                  <a:pt x="2298111" y="847204"/>
                  <a:pt x="1927604" y="831276"/>
                  <a:pt x="1739503" y="843054"/>
                </a:cubicBezTo>
                <a:cubicBezTo>
                  <a:pt x="1551402" y="854832"/>
                  <a:pt x="1359520" y="786390"/>
                  <a:pt x="1252442" y="843054"/>
                </a:cubicBezTo>
                <a:cubicBezTo>
                  <a:pt x="1145364" y="899718"/>
                  <a:pt x="725102" y="809969"/>
                  <a:pt x="579834" y="843054"/>
                </a:cubicBezTo>
                <a:cubicBezTo>
                  <a:pt x="434566" y="876139"/>
                  <a:pt x="288218" y="787637"/>
                  <a:pt x="0" y="843054"/>
                </a:cubicBezTo>
                <a:cubicBezTo>
                  <a:pt x="-18726" y="675583"/>
                  <a:pt x="61666" y="431697"/>
                  <a:pt x="0" y="295263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539176805">
                  <a:prstGeom prst="upArrowCallout">
                    <a:avLst>
                      <a:gd name="adj1" fmla="val 561898"/>
                      <a:gd name="adj2" fmla="val 274170"/>
                      <a:gd name="adj3" fmla="val 25000"/>
                      <a:gd name="adj4" fmla="val 649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solidFill>
                  <a:srgbClr val="FFFF00"/>
                </a:solidFill>
              </a:rPr>
              <a:t>Nagy lépés az aszály és az erózió ellen!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EAF742EA-C06B-4A4F-BADB-FCE16B917A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4" y="1216413"/>
            <a:ext cx="3859461" cy="88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2735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DC0F6B00-6033-4A1C-99A7-9326905B7C38}"/>
              </a:ext>
            </a:extLst>
          </p:cNvPr>
          <p:cNvGrpSpPr/>
          <p:nvPr/>
        </p:nvGrpSpPr>
        <p:grpSpPr>
          <a:xfrm>
            <a:off x="327560" y="2395567"/>
            <a:ext cx="4530852" cy="3244908"/>
            <a:chOff x="4623335" y="2155798"/>
            <a:chExt cx="4530852" cy="3244908"/>
          </a:xfrm>
        </p:grpSpPr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88352420-6CA6-7A40-8755-32A552304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3335" y="2155798"/>
              <a:ext cx="4530852" cy="32449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32526D13-29D4-C249-B5B8-1BB03BB129EB}"/>
                </a:ext>
              </a:extLst>
            </p:cNvPr>
            <p:cNvSpPr txBox="1"/>
            <p:nvPr/>
          </p:nvSpPr>
          <p:spPr>
            <a:xfrm>
              <a:off x="7612695" y="4809445"/>
              <a:ext cx="1413684" cy="4900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92" b="1" dirty="0">
                  <a:latin typeface="Arial" panose="020B0604020202020204" pitchFamily="34" charset="0"/>
                  <a:cs typeface="Arial" panose="020B0604020202020204" pitchFamily="34" charset="0"/>
                </a:rPr>
                <a:t>Aprómorzsás, </a:t>
              </a:r>
            </a:p>
            <a:p>
              <a:pPr algn="ctr"/>
              <a:r>
                <a:rPr lang="hu-HU" sz="1292" b="1" dirty="0">
                  <a:latin typeface="Arial" panose="020B0604020202020204" pitchFamily="34" charset="0"/>
                  <a:cs typeface="Arial" panose="020B0604020202020204" pitchFamily="34" charset="0"/>
                </a:rPr>
                <a:t>laza talaj</a:t>
              </a:r>
            </a:p>
          </p:txBody>
        </p:sp>
      </p:grpSp>
      <p:sp>
        <p:nvSpPr>
          <p:cNvPr id="14" name="Tartalom helye 5">
            <a:extLst>
              <a:ext uri="{FF2B5EF4-FFF2-40B4-BE49-F238E27FC236}">
                <a16:creationId xmlns:a16="http://schemas.microsoft.com/office/drawing/2014/main" id="{4105FF27-0B62-DE48-97EC-C59574F75E79}"/>
              </a:ext>
            </a:extLst>
          </p:cNvPr>
          <p:cNvSpPr txBox="1">
            <a:spLocks/>
          </p:cNvSpPr>
          <p:nvPr/>
        </p:nvSpPr>
        <p:spPr>
          <a:xfrm>
            <a:off x="5086350" y="2395567"/>
            <a:ext cx="3933826" cy="3338483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2039" indent="-422039" algn="l">
              <a:buFont typeface="+mj-lt"/>
              <a:buAutoNum type="arabicPeriod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Növekszik a szerves anyag tartalom</a:t>
            </a:r>
          </a:p>
          <a:p>
            <a:pPr marL="422039" indent="-422039" algn="l">
              <a:buFont typeface="+mj-lt"/>
              <a:buAutoNum type="arabicPeriod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 tartja a talaj a vizet</a:t>
            </a:r>
          </a:p>
          <a:p>
            <a:pPr marL="422039" indent="-422039" algn="l">
              <a:buFont typeface="+mj-lt"/>
              <a:buAutoNum type="arabicPeriod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Javul a bakteriális aktivitás a talajban</a:t>
            </a:r>
          </a:p>
          <a:p>
            <a:pPr marL="422039" indent="-422039" algn="l">
              <a:buFont typeface="+mj-lt"/>
              <a:buAutoNum type="arabicPeriod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Csökken az eróziós, deflációs kár</a:t>
            </a:r>
          </a:p>
          <a:p>
            <a:pPr marL="422039" indent="-422039" algn="l">
              <a:buFont typeface="+mj-lt"/>
              <a:buAutoNum type="arabicPeriod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Stressz tűrés fokozása - látványosan javul az aszálytűrés</a:t>
            </a:r>
          </a:p>
        </p:txBody>
      </p:sp>
      <p:sp>
        <p:nvSpPr>
          <p:cNvPr id="15" name="Alcím 5">
            <a:extLst>
              <a:ext uri="{FF2B5EF4-FFF2-40B4-BE49-F238E27FC236}">
                <a16:creationId xmlns:a16="http://schemas.microsoft.com/office/drawing/2014/main" id="{FAEB7BD2-88D5-445E-B258-4C3A0D544C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6014946"/>
            <a:ext cx="9248775" cy="843054"/>
          </a:xfrm>
          <a:custGeom>
            <a:avLst/>
            <a:gdLst>
              <a:gd name="connsiteX0" fmla="*/ 0 w 9248775"/>
              <a:gd name="connsiteY0" fmla="*/ 295263 h 843054"/>
              <a:gd name="connsiteX1" fmla="*/ 508857 w 9248775"/>
              <a:gd name="connsiteY1" fmla="*/ 295263 h 843054"/>
              <a:gd name="connsiteX2" fmla="*/ 1133363 w 9248775"/>
              <a:gd name="connsiteY2" fmla="*/ 295263 h 843054"/>
              <a:gd name="connsiteX3" fmla="*/ 1688480 w 9248775"/>
              <a:gd name="connsiteY3" fmla="*/ 295263 h 843054"/>
              <a:gd name="connsiteX4" fmla="*/ 2312986 w 9248775"/>
              <a:gd name="connsiteY4" fmla="*/ 295263 h 843054"/>
              <a:gd name="connsiteX5" fmla="*/ 2312986 w 9248775"/>
              <a:gd name="connsiteY5" fmla="*/ 210764 h 843054"/>
              <a:gd name="connsiteX6" fmla="*/ 2312986 w 9248775"/>
              <a:gd name="connsiteY6" fmla="*/ 210764 h 843054"/>
              <a:gd name="connsiteX7" fmla="*/ 2821494 w 9248775"/>
              <a:gd name="connsiteY7" fmla="*/ 164396 h 843054"/>
              <a:gd name="connsiteX8" fmla="*/ 3376231 w 9248775"/>
              <a:gd name="connsiteY8" fmla="*/ 113813 h 843054"/>
              <a:gd name="connsiteX9" fmla="*/ 3907853 w 9248775"/>
              <a:gd name="connsiteY9" fmla="*/ 65337 h 843054"/>
              <a:gd name="connsiteX10" fmla="*/ 4624388 w 9248775"/>
              <a:gd name="connsiteY10" fmla="*/ 0 h 843054"/>
              <a:gd name="connsiteX11" fmla="*/ 5132896 w 9248775"/>
              <a:gd name="connsiteY11" fmla="*/ 46368 h 843054"/>
              <a:gd name="connsiteX12" fmla="*/ 5756974 w 9248775"/>
              <a:gd name="connsiteY12" fmla="*/ 103274 h 843054"/>
              <a:gd name="connsiteX13" fmla="*/ 6381053 w 9248775"/>
              <a:gd name="connsiteY13" fmla="*/ 160181 h 843054"/>
              <a:gd name="connsiteX14" fmla="*/ 6935789 w 9248775"/>
              <a:gd name="connsiteY14" fmla="*/ 210764 h 843054"/>
              <a:gd name="connsiteX15" fmla="*/ 6935789 w 9248775"/>
              <a:gd name="connsiteY15" fmla="*/ 210764 h 843054"/>
              <a:gd name="connsiteX16" fmla="*/ 6935789 w 9248775"/>
              <a:gd name="connsiteY16" fmla="*/ 295263 h 843054"/>
              <a:gd name="connsiteX17" fmla="*/ 7514036 w 9248775"/>
              <a:gd name="connsiteY17" fmla="*/ 295263 h 843054"/>
              <a:gd name="connsiteX18" fmla="*/ 8069152 w 9248775"/>
              <a:gd name="connsiteY18" fmla="*/ 295263 h 843054"/>
              <a:gd name="connsiteX19" fmla="*/ 8624269 w 9248775"/>
              <a:gd name="connsiteY19" fmla="*/ 295263 h 843054"/>
              <a:gd name="connsiteX20" fmla="*/ 9248775 w 9248775"/>
              <a:gd name="connsiteY20" fmla="*/ 295263 h 843054"/>
              <a:gd name="connsiteX21" fmla="*/ 9248775 w 9248775"/>
              <a:gd name="connsiteY21" fmla="*/ 843054 h 843054"/>
              <a:gd name="connsiteX22" fmla="*/ 8578239 w 9248775"/>
              <a:gd name="connsiteY22" fmla="*/ 843054 h 843054"/>
              <a:gd name="connsiteX23" fmla="*/ 7907703 w 9248775"/>
              <a:gd name="connsiteY23" fmla="*/ 843054 h 843054"/>
              <a:gd name="connsiteX24" fmla="*/ 7237166 w 9248775"/>
              <a:gd name="connsiteY24" fmla="*/ 843054 h 843054"/>
              <a:gd name="connsiteX25" fmla="*/ 6474143 w 9248775"/>
              <a:gd name="connsiteY25" fmla="*/ 843054 h 843054"/>
              <a:gd name="connsiteX26" fmla="*/ 5988582 w 9248775"/>
              <a:gd name="connsiteY26" fmla="*/ 843054 h 843054"/>
              <a:gd name="connsiteX27" fmla="*/ 5595509 w 9248775"/>
              <a:gd name="connsiteY27" fmla="*/ 843054 h 843054"/>
              <a:gd name="connsiteX28" fmla="*/ 5109948 w 9248775"/>
              <a:gd name="connsiteY28" fmla="*/ 843054 h 843054"/>
              <a:gd name="connsiteX29" fmla="*/ 4809363 w 9248775"/>
              <a:gd name="connsiteY29" fmla="*/ 843054 h 843054"/>
              <a:gd name="connsiteX30" fmla="*/ 4138827 w 9248775"/>
              <a:gd name="connsiteY30" fmla="*/ 843054 h 843054"/>
              <a:gd name="connsiteX31" fmla="*/ 3468291 w 9248775"/>
              <a:gd name="connsiteY31" fmla="*/ 843054 h 843054"/>
              <a:gd name="connsiteX32" fmla="*/ 2982730 w 9248775"/>
              <a:gd name="connsiteY32" fmla="*/ 843054 h 843054"/>
              <a:gd name="connsiteX33" fmla="*/ 2404682 w 9248775"/>
              <a:gd name="connsiteY33" fmla="*/ 843054 h 843054"/>
              <a:gd name="connsiteX34" fmla="*/ 1826633 w 9248775"/>
              <a:gd name="connsiteY34" fmla="*/ 843054 h 843054"/>
              <a:gd name="connsiteX35" fmla="*/ 1248585 w 9248775"/>
              <a:gd name="connsiteY35" fmla="*/ 843054 h 843054"/>
              <a:gd name="connsiteX36" fmla="*/ 670536 w 9248775"/>
              <a:gd name="connsiteY36" fmla="*/ 843054 h 843054"/>
              <a:gd name="connsiteX37" fmla="*/ 0 w 9248775"/>
              <a:gd name="connsiteY37" fmla="*/ 843054 h 843054"/>
              <a:gd name="connsiteX38" fmla="*/ 0 w 9248775"/>
              <a:gd name="connsiteY38" fmla="*/ 295263 h 8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248775" h="843054" fill="none" extrusionOk="0">
                <a:moveTo>
                  <a:pt x="0" y="295263"/>
                </a:moveTo>
                <a:cubicBezTo>
                  <a:pt x="233839" y="294821"/>
                  <a:pt x="391375" y="300094"/>
                  <a:pt x="508857" y="295263"/>
                </a:cubicBezTo>
                <a:cubicBezTo>
                  <a:pt x="626339" y="290432"/>
                  <a:pt x="853664" y="363835"/>
                  <a:pt x="1133363" y="295263"/>
                </a:cubicBezTo>
                <a:cubicBezTo>
                  <a:pt x="1413062" y="226691"/>
                  <a:pt x="1543403" y="314194"/>
                  <a:pt x="1688480" y="295263"/>
                </a:cubicBezTo>
                <a:cubicBezTo>
                  <a:pt x="1833557" y="276332"/>
                  <a:pt x="2124521" y="328794"/>
                  <a:pt x="2312986" y="295263"/>
                </a:cubicBezTo>
                <a:cubicBezTo>
                  <a:pt x="2311573" y="269099"/>
                  <a:pt x="2317340" y="230427"/>
                  <a:pt x="2312986" y="210764"/>
                </a:cubicBezTo>
                <a:lnTo>
                  <a:pt x="2312986" y="210764"/>
                </a:lnTo>
                <a:cubicBezTo>
                  <a:pt x="2504243" y="134290"/>
                  <a:pt x="2681510" y="227541"/>
                  <a:pt x="2821494" y="164396"/>
                </a:cubicBezTo>
                <a:cubicBezTo>
                  <a:pt x="2961478" y="101251"/>
                  <a:pt x="3263277" y="181744"/>
                  <a:pt x="3376231" y="113813"/>
                </a:cubicBezTo>
                <a:cubicBezTo>
                  <a:pt x="3489185" y="45882"/>
                  <a:pt x="3729409" y="123661"/>
                  <a:pt x="3907853" y="65337"/>
                </a:cubicBezTo>
                <a:cubicBezTo>
                  <a:pt x="4086297" y="7013"/>
                  <a:pt x="4481874" y="35878"/>
                  <a:pt x="4624388" y="0"/>
                </a:cubicBezTo>
                <a:cubicBezTo>
                  <a:pt x="4861870" y="-15834"/>
                  <a:pt x="4970322" y="70162"/>
                  <a:pt x="5132896" y="46368"/>
                </a:cubicBezTo>
                <a:cubicBezTo>
                  <a:pt x="5295470" y="22574"/>
                  <a:pt x="5575567" y="133156"/>
                  <a:pt x="5756974" y="103274"/>
                </a:cubicBezTo>
                <a:cubicBezTo>
                  <a:pt x="5938381" y="73393"/>
                  <a:pt x="6081377" y="152188"/>
                  <a:pt x="6381053" y="160181"/>
                </a:cubicBezTo>
                <a:cubicBezTo>
                  <a:pt x="6680729" y="168173"/>
                  <a:pt x="6722598" y="249742"/>
                  <a:pt x="6935789" y="210764"/>
                </a:cubicBezTo>
                <a:lnTo>
                  <a:pt x="6935789" y="210764"/>
                </a:lnTo>
                <a:cubicBezTo>
                  <a:pt x="6942947" y="250942"/>
                  <a:pt x="6926788" y="266531"/>
                  <a:pt x="6935789" y="295263"/>
                </a:cubicBezTo>
                <a:cubicBezTo>
                  <a:pt x="7109356" y="259296"/>
                  <a:pt x="7327363" y="295337"/>
                  <a:pt x="7514036" y="295263"/>
                </a:cubicBezTo>
                <a:cubicBezTo>
                  <a:pt x="7700709" y="295189"/>
                  <a:pt x="7791774" y="340444"/>
                  <a:pt x="8069152" y="295263"/>
                </a:cubicBezTo>
                <a:cubicBezTo>
                  <a:pt x="8346530" y="250082"/>
                  <a:pt x="8417744" y="300929"/>
                  <a:pt x="8624269" y="295263"/>
                </a:cubicBezTo>
                <a:cubicBezTo>
                  <a:pt x="8830794" y="289597"/>
                  <a:pt x="8985210" y="322756"/>
                  <a:pt x="9248775" y="295263"/>
                </a:cubicBezTo>
                <a:cubicBezTo>
                  <a:pt x="9258604" y="553856"/>
                  <a:pt x="9208416" y="603597"/>
                  <a:pt x="9248775" y="843054"/>
                </a:cubicBezTo>
                <a:cubicBezTo>
                  <a:pt x="8949364" y="917141"/>
                  <a:pt x="8869450" y="791172"/>
                  <a:pt x="8578239" y="843054"/>
                </a:cubicBezTo>
                <a:cubicBezTo>
                  <a:pt x="8287028" y="894936"/>
                  <a:pt x="8091539" y="816963"/>
                  <a:pt x="7907703" y="843054"/>
                </a:cubicBezTo>
                <a:cubicBezTo>
                  <a:pt x="7723867" y="869145"/>
                  <a:pt x="7413049" y="807340"/>
                  <a:pt x="7237166" y="843054"/>
                </a:cubicBezTo>
                <a:cubicBezTo>
                  <a:pt x="7061283" y="878768"/>
                  <a:pt x="6723149" y="756120"/>
                  <a:pt x="6474143" y="843054"/>
                </a:cubicBezTo>
                <a:cubicBezTo>
                  <a:pt x="6225137" y="929988"/>
                  <a:pt x="6161784" y="840621"/>
                  <a:pt x="5988582" y="843054"/>
                </a:cubicBezTo>
                <a:cubicBezTo>
                  <a:pt x="5815380" y="845487"/>
                  <a:pt x="5678469" y="798918"/>
                  <a:pt x="5595509" y="843054"/>
                </a:cubicBezTo>
                <a:cubicBezTo>
                  <a:pt x="5512549" y="887190"/>
                  <a:pt x="5334257" y="794509"/>
                  <a:pt x="5109948" y="843054"/>
                </a:cubicBezTo>
                <a:cubicBezTo>
                  <a:pt x="4885639" y="891599"/>
                  <a:pt x="4881858" y="836015"/>
                  <a:pt x="4809363" y="843054"/>
                </a:cubicBezTo>
                <a:cubicBezTo>
                  <a:pt x="4736868" y="850093"/>
                  <a:pt x="4329185" y="809555"/>
                  <a:pt x="4138827" y="843054"/>
                </a:cubicBezTo>
                <a:cubicBezTo>
                  <a:pt x="3948469" y="876553"/>
                  <a:pt x="3603442" y="822310"/>
                  <a:pt x="3468291" y="843054"/>
                </a:cubicBezTo>
                <a:cubicBezTo>
                  <a:pt x="3333140" y="863798"/>
                  <a:pt x="3152272" y="825610"/>
                  <a:pt x="2982730" y="843054"/>
                </a:cubicBezTo>
                <a:cubicBezTo>
                  <a:pt x="2813188" y="860498"/>
                  <a:pt x="2662839" y="798230"/>
                  <a:pt x="2404682" y="843054"/>
                </a:cubicBezTo>
                <a:cubicBezTo>
                  <a:pt x="2146525" y="887878"/>
                  <a:pt x="2112766" y="791215"/>
                  <a:pt x="1826633" y="843054"/>
                </a:cubicBezTo>
                <a:cubicBezTo>
                  <a:pt x="1540500" y="894893"/>
                  <a:pt x="1503114" y="803035"/>
                  <a:pt x="1248585" y="843054"/>
                </a:cubicBezTo>
                <a:cubicBezTo>
                  <a:pt x="994056" y="883073"/>
                  <a:pt x="918797" y="820034"/>
                  <a:pt x="670536" y="843054"/>
                </a:cubicBezTo>
                <a:cubicBezTo>
                  <a:pt x="422275" y="866074"/>
                  <a:pt x="254308" y="769213"/>
                  <a:pt x="0" y="843054"/>
                </a:cubicBezTo>
                <a:cubicBezTo>
                  <a:pt x="-20132" y="631929"/>
                  <a:pt x="49272" y="451358"/>
                  <a:pt x="0" y="295263"/>
                </a:cubicBezTo>
                <a:close/>
              </a:path>
              <a:path w="9248775" h="843054" stroke="0" extrusionOk="0">
                <a:moveTo>
                  <a:pt x="0" y="295263"/>
                </a:moveTo>
                <a:cubicBezTo>
                  <a:pt x="190249" y="263509"/>
                  <a:pt x="351997" y="295439"/>
                  <a:pt x="601376" y="295263"/>
                </a:cubicBezTo>
                <a:cubicBezTo>
                  <a:pt x="850755" y="295087"/>
                  <a:pt x="902197" y="335427"/>
                  <a:pt x="1179623" y="295263"/>
                </a:cubicBezTo>
                <a:cubicBezTo>
                  <a:pt x="1457049" y="255099"/>
                  <a:pt x="1583298" y="353585"/>
                  <a:pt x="1734740" y="295263"/>
                </a:cubicBezTo>
                <a:cubicBezTo>
                  <a:pt x="1886182" y="236941"/>
                  <a:pt x="2082673" y="349130"/>
                  <a:pt x="2312986" y="295263"/>
                </a:cubicBezTo>
                <a:cubicBezTo>
                  <a:pt x="2304740" y="262525"/>
                  <a:pt x="2316984" y="243904"/>
                  <a:pt x="2312986" y="210764"/>
                </a:cubicBezTo>
                <a:lnTo>
                  <a:pt x="2312986" y="210764"/>
                </a:lnTo>
                <a:cubicBezTo>
                  <a:pt x="2499024" y="168752"/>
                  <a:pt x="2694548" y="177533"/>
                  <a:pt x="2821494" y="164396"/>
                </a:cubicBezTo>
                <a:cubicBezTo>
                  <a:pt x="2948440" y="151259"/>
                  <a:pt x="3182087" y="136559"/>
                  <a:pt x="3353117" y="115920"/>
                </a:cubicBezTo>
                <a:cubicBezTo>
                  <a:pt x="3524147" y="95281"/>
                  <a:pt x="3667354" y="118171"/>
                  <a:pt x="3884739" y="67444"/>
                </a:cubicBezTo>
                <a:cubicBezTo>
                  <a:pt x="4102124" y="16717"/>
                  <a:pt x="4268133" y="73516"/>
                  <a:pt x="4624388" y="0"/>
                </a:cubicBezTo>
                <a:cubicBezTo>
                  <a:pt x="4785889" y="-19158"/>
                  <a:pt x="4920801" y="67203"/>
                  <a:pt x="5132896" y="46368"/>
                </a:cubicBezTo>
                <a:cubicBezTo>
                  <a:pt x="5344991" y="25534"/>
                  <a:pt x="5578926" y="90507"/>
                  <a:pt x="5733860" y="101167"/>
                </a:cubicBezTo>
                <a:cubicBezTo>
                  <a:pt x="5888794" y="111827"/>
                  <a:pt x="6069137" y="159982"/>
                  <a:pt x="6288597" y="151750"/>
                </a:cubicBezTo>
                <a:cubicBezTo>
                  <a:pt x="6508057" y="143518"/>
                  <a:pt x="6682710" y="244964"/>
                  <a:pt x="6935789" y="210764"/>
                </a:cubicBezTo>
                <a:lnTo>
                  <a:pt x="6935789" y="210764"/>
                </a:lnTo>
                <a:cubicBezTo>
                  <a:pt x="6940129" y="238331"/>
                  <a:pt x="6931687" y="268627"/>
                  <a:pt x="6935789" y="295263"/>
                </a:cubicBezTo>
                <a:cubicBezTo>
                  <a:pt x="7043557" y="283348"/>
                  <a:pt x="7226528" y="329098"/>
                  <a:pt x="7444646" y="295263"/>
                </a:cubicBezTo>
                <a:cubicBezTo>
                  <a:pt x="7662764" y="261428"/>
                  <a:pt x="7777392" y="297469"/>
                  <a:pt x="7953503" y="295263"/>
                </a:cubicBezTo>
                <a:cubicBezTo>
                  <a:pt x="8129614" y="293057"/>
                  <a:pt x="8428917" y="327903"/>
                  <a:pt x="8578009" y="295263"/>
                </a:cubicBezTo>
                <a:cubicBezTo>
                  <a:pt x="8727101" y="262623"/>
                  <a:pt x="9067084" y="320385"/>
                  <a:pt x="9248775" y="295263"/>
                </a:cubicBezTo>
                <a:cubicBezTo>
                  <a:pt x="9289088" y="482316"/>
                  <a:pt x="9238940" y="614113"/>
                  <a:pt x="9248775" y="843054"/>
                </a:cubicBezTo>
                <a:cubicBezTo>
                  <a:pt x="8955008" y="845300"/>
                  <a:pt x="8886025" y="804850"/>
                  <a:pt x="8578239" y="843054"/>
                </a:cubicBezTo>
                <a:cubicBezTo>
                  <a:pt x="8270453" y="881258"/>
                  <a:pt x="8125255" y="805047"/>
                  <a:pt x="8000190" y="843054"/>
                </a:cubicBezTo>
                <a:cubicBezTo>
                  <a:pt x="7875125" y="881061"/>
                  <a:pt x="7479127" y="840105"/>
                  <a:pt x="7329654" y="843054"/>
                </a:cubicBezTo>
                <a:cubicBezTo>
                  <a:pt x="7180181" y="846003"/>
                  <a:pt x="6860496" y="769852"/>
                  <a:pt x="6659118" y="843054"/>
                </a:cubicBezTo>
                <a:cubicBezTo>
                  <a:pt x="6457740" y="916256"/>
                  <a:pt x="6296124" y="762707"/>
                  <a:pt x="5988582" y="843054"/>
                </a:cubicBezTo>
                <a:cubicBezTo>
                  <a:pt x="5681040" y="923401"/>
                  <a:pt x="5643544" y="793439"/>
                  <a:pt x="5503021" y="843054"/>
                </a:cubicBezTo>
                <a:cubicBezTo>
                  <a:pt x="5362498" y="892669"/>
                  <a:pt x="5250536" y="804282"/>
                  <a:pt x="5109948" y="843054"/>
                </a:cubicBezTo>
                <a:cubicBezTo>
                  <a:pt x="4969360" y="881826"/>
                  <a:pt x="4773027" y="792247"/>
                  <a:pt x="4624388" y="843054"/>
                </a:cubicBezTo>
                <a:cubicBezTo>
                  <a:pt x="4475749" y="893861"/>
                  <a:pt x="4393013" y="826921"/>
                  <a:pt x="4231315" y="843054"/>
                </a:cubicBezTo>
                <a:cubicBezTo>
                  <a:pt x="4069617" y="859187"/>
                  <a:pt x="3764275" y="774750"/>
                  <a:pt x="3560778" y="843054"/>
                </a:cubicBezTo>
                <a:cubicBezTo>
                  <a:pt x="3357281" y="911358"/>
                  <a:pt x="3050099" y="775779"/>
                  <a:pt x="2797754" y="843054"/>
                </a:cubicBezTo>
                <a:cubicBezTo>
                  <a:pt x="2545409" y="910329"/>
                  <a:pt x="2598305" y="821589"/>
                  <a:pt x="2404682" y="843054"/>
                </a:cubicBezTo>
                <a:cubicBezTo>
                  <a:pt x="2211059" y="864519"/>
                  <a:pt x="1902673" y="768413"/>
                  <a:pt x="1734145" y="843054"/>
                </a:cubicBezTo>
                <a:cubicBezTo>
                  <a:pt x="1565617" y="917695"/>
                  <a:pt x="1471820" y="790180"/>
                  <a:pt x="1248585" y="843054"/>
                </a:cubicBezTo>
                <a:cubicBezTo>
                  <a:pt x="1025350" y="895928"/>
                  <a:pt x="776742" y="830165"/>
                  <a:pt x="578048" y="843054"/>
                </a:cubicBezTo>
                <a:cubicBezTo>
                  <a:pt x="379354" y="855943"/>
                  <a:pt x="262995" y="780119"/>
                  <a:pt x="0" y="843054"/>
                </a:cubicBezTo>
                <a:cubicBezTo>
                  <a:pt x="-18726" y="675583"/>
                  <a:pt x="61666" y="431697"/>
                  <a:pt x="0" y="29526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539176805">
                  <a:prstGeom prst="upArrowCallout">
                    <a:avLst>
                      <a:gd name="adj1" fmla="val 561898"/>
                      <a:gd name="adj2" fmla="val 274170"/>
                      <a:gd name="adj3" fmla="val 25000"/>
                      <a:gd name="adj4" fmla="val 649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dirty="0">
                <a:solidFill>
                  <a:srgbClr val="FFFF00"/>
                </a:solidFill>
              </a:rPr>
              <a:t>Nagy lépés az aszály és az erózió ellen!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D61AFF32-B0A4-44F9-8902-1506F1E0FD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449" y="1289959"/>
            <a:ext cx="3859461" cy="882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772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DE261E-8256-42DE-85AA-28370EDBC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52" y="1204016"/>
            <a:ext cx="7962158" cy="697135"/>
          </a:xfrm>
        </p:spPr>
        <p:txBody>
          <a:bodyPr/>
          <a:lstStyle/>
          <a:p>
            <a:r>
              <a:rPr lang="hu-HU" dirty="0"/>
              <a:t>Témakörök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309178-DD29-414B-A0F2-5028C12B0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52" y="2293376"/>
            <a:ext cx="7962158" cy="3783867"/>
          </a:xfrm>
        </p:spPr>
        <p:txBody>
          <a:bodyPr>
            <a:normAutofit/>
          </a:bodyPr>
          <a:lstStyle/>
          <a:p>
            <a:pPr marL="474794" indent="-474794">
              <a:buFont typeface="+mj-lt"/>
              <a:buAutoNum type="arabicPeriod"/>
            </a:pPr>
            <a:r>
              <a:rPr lang="hu-HU" sz="3200" dirty="0"/>
              <a:t>A talaj, mint a genetikai potenciál kihasználásának akadálya és mint a klímaváltozás puffere.</a:t>
            </a:r>
          </a:p>
          <a:p>
            <a:pPr marL="474794" indent="-474794">
              <a:buFont typeface="+mj-lt"/>
              <a:buAutoNum type="arabicPeriod"/>
            </a:pPr>
            <a:r>
              <a:rPr lang="hu-HU" sz="3200" dirty="0">
                <a:solidFill>
                  <a:srgbClr val="FFFF00"/>
                </a:solidFill>
              </a:rPr>
              <a:t>A talajtermékenység és a mikroorganizmusok.</a:t>
            </a:r>
          </a:p>
          <a:p>
            <a:pPr marL="474794" indent="-474794">
              <a:buFont typeface="+mj-lt"/>
              <a:buAutoNum type="arabicPeriod"/>
            </a:pPr>
            <a:r>
              <a:rPr lang="hu-HU" sz="3200" dirty="0"/>
              <a:t>Algák szerepe a talajtermékenység javításában és a termésnövelésben.</a:t>
            </a:r>
          </a:p>
        </p:txBody>
      </p:sp>
    </p:spTree>
    <p:extLst>
      <p:ext uri="{BB962C8B-B14F-4D97-AF65-F5344CB8AC3E}">
        <p14:creationId xmlns:p14="http://schemas.microsoft.com/office/powerpoint/2010/main" val="2234535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lcím 5">
            <a:extLst>
              <a:ext uri="{FF2B5EF4-FFF2-40B4-BE49-F238E27FC236}">
                <a16:creationId xmlns:a16="http://schemas.microsoft.com/office/drawing/2014/main" id="{FAEB7BD2-88D5-445E-B258-4C3A0D544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425" y="2162556"/>
            <a:ext cx="7962158" cy="3963966"/>
          </a:xfrm>
          <a:custGeom>
            <a:avLst/>
            <a:gdLst>
              <a:gd name="connsiteX0" fmla="*/ 0 w 7962158"/>
              <a:gd name="connsiteY0" fmla="*/ 0 h 3963966"/>
              <a:gd name="connsiteX1" fmla="*/ 489104 w 7962158"/>
              <a:gd name="connsiteY1" fmla="*/ 0 h 3963966"/>
              <a:gd name="connsiteX2" fmla="*/ 1137451 w 7962158"/>
              <a:gd name="connsiteY2" fmla="*/ 0 h 3963966"/>
              <a:gd name="connsiteX3" fmla="*/ 1706177 w 7962158"/>
              <a:gd name="connsiteY3" fmla="*/ 0 h 3963966"/>
              <a:gd name="connsiteX4" fmla="*/ 2036038 w 7962158"/>
              <a:gd name="connsiteY4" fmla="*/ 0 h 3963966"/>
              <a:gd name="connsiteX5" fmla="*/ 2365898 w 7962158"/>
              <a:gd name="connsiteY5" fmla="*/ 0 h 3963966"/>
              <a:gd name="connsiteX6" fmla="*/ 2775381 w 7962158"/>
              <a:gd name="connsiteY6" fmla="*/ 0 h 3963966"/>
              <a:gd name="connsiteX7" fmla="*/ 3184863 w 7962158"/>
              <a:gd name="connsiteY7" fmla="*/ 0 h 3963966"/>
              <a:gd name="connsiteX8" fmla="*/ 3833210 w 7962158"/>
              <a:gd name="connsiteY8" fmla="*/ 0 h 3963966"/>
              <a:gd name="connsiteX9" fmla="*/ 4401936 w 7962158"/>
              <a:gd name="connsiteY9" fmla="*/ 0 h 3963966"/>
              <a:gd name="connsiteX10" fmla="*/ 5050283 w 7962158"/>
              <a:gd name="connsiteY10" fmla="*/ 0 h 3963966"/>
              <a:gd name="connsiteX11" fmla="*/ 5778252 w 7962158"/>
              <a:gd name="connsiteY11" fmla="*/ 0 h 3963966"/>
              <a:gd name="connsiteX12" fmla="*/ 6346977 w 7962158"/>
              <a:gd name="connsiteY12" fmla="*/ 0 h 3963966"/>
              <a:gd name="connsiteX13" fmla="*/ 6756460 w 7962158"/>
              <a:gd name="connsiteY13" fmla="*/ 0 h 3963966"/>
              <a:gd name="connsiteX14" fmla="*/ 7245564 w 7962158"/>
              <a:gd name="connsiteY14" fmla="*/ 0 h 3963966"/>
              <a:gd name="connsiteX15" fmla="*/ 7962158 w 7962158"/>
              <a:gd name="connsiteY15" fmla="*/ 0 h 3963966"/>
              <a:gd name="connsiteX16" fmla="*/ 7962158 w 7962158"/>
              <a:gd name="connsiteY16" fmla="*/ 526641 h 3963966"/>
              <a:gd name="connsiteX17" fmla="*/ 7962158 w 7962158"/>
              <a:gd name="connsiteY17" fmla="*/ 1053282 h 3963966"/>
              <a:gd name="connsiteX18" fmla="*/ 7962158 w 7962158"/>
              <a:gd name="connsiteY18" fmla="*/ 1579924 h 3963966"/>
              <a:gd name="connsiteX19" fmla="*/ 7962158 w 7962158"/>
              <a:gd name="connsiteY19" fmla="*/ 2146204 h 3963966"/>
              <a:gd name="connsiteX20" fmla="*/ 7962158 w 7962158"/>
              <a:gd name="connsiteY20" fmla="*/ 2752125 h 3963966"/>
              <a:gd name="connsiteX21" fmla="*/ 7962158 w 7962158"/>
              <a:gd name="connsiteY21" fmla="*/ 3318406 h 3963966"/>
              <a:gd name="connsiteX22" fmla="*/ 7962158 w 7962158"/>
              <a:gd name="connsiteY22" fmla="*/ 3963966 h 3963966"/>
              <a:gd name="connsiteX23" fmla="*/ 7552676 w 7962158"/>
              <a:gd name="connsiteY23" fmla="*/ 3963966 h 3963966"/>
              <a:gd name="connsiteX24" fmla="*/ 7143193 w 7962158"/>
              <a:gd name="connsiteY24" fmla="*/ 3963966 h 3963966"/>
              <a:gd name="connsiteX25" fmla="*/ 6415224 w 7962158"/>
              <a:gd name="connsiteY25" fmla="*/ 3963966 h 3963966"/>
              <a:gd name="connsiteX26" fmla="*/ 6085364 w 7962158"/>
              <a:gd name="connsiteY26" fmla="*/ 3963966 h 3963966"/>
              <a:gd name="connsiteX27" fmla="*/ 5596260 w 7962158"/>
              <a:gd name="connsiteY27" fmla="*/ 3963966 h 3963966"/>
              <a:gd name="connsiteX28" fmla="*/ 4947912 w 7962158"/>
              <a:gd name="connsiteY28" fmla="*/ 3963966 h 3963966"/>
              <a:gd name="connsiteX29" fmla="*/ 4299565 w 7962158"/>
              <a:gd name="connsiteY29" fmla="*/ 3963966 h 3963966"/>
              <a:gd name="connsiteX30" fmla="*/ 3890083 w 7962158"/>
              <a:gd name="connsiteY30" fmla="*/ 3963966 h 3963966"/>
              <a:gd name="connsiteX31" fmla="*/ 3480600 w 7962158"/>
              <a:gd name="connsiteY31" fmla="*/ 3963966 h 3963966"/>
              <a:gd name="connsiteX32" fmla="*/ 3150740 w 7962158"/>
              <a:gd name="connsiteY32" fmla="*/ 3963966 h 3963966"/>
              <a:gd name="connsiteX33" fmla="*/ 2582014 w 7962158"/>
              <a:gd name="connsiteY33" fmla="*/ 3963966 h 3963966"/>
              <a:gd name="connsiteX34" fmla="*/ 1933667 w 7962158"/>
              <a:gd name="connsiteY34" fmla="*/ 3963966 h 3963966"/>
              <a:gd name="connsiteX35" fmla="*/ 1444563 w 7962158"/>
              <a:gd name="connsiteY35" fmla="*/ 3963966 h 3963966"/>
              <a:gd name="connsiteX36" fmla="*/ 796216 w 7962158"/>
              <a:gd name="connsiteY36" fmla="*/ 3963966 h 3963966"/>
              <a:gd name="connsiteX37" fmla="*/ 0 w 7962158"/>
              <a:gd name="connsiteY37" fmla="*/ 3963966 h 3963966"/>
              <a:gd name="connsiteX38" fmla="*/ 0 w 7962158"/>
              <a:gd name="connsiteY38" fmla="*/ 3476964 h 3963966"/>
              <a:gd name="connsiteX39" fmla="*/ 0 w 7962158"/>
              <a:gd name="connsiteY39" fmla="*/ 2910684 h 3963966"/>
              <a:gd name="connsiteX40" fmla="*/ 0 w 7962158"/>
              <a:gd name="connsiteY40" fmla="*/ 2384042 h 3963966"/>
              <a:gd name="connsiteX41" fmla="*/ 0 w 7962158"/>
              <a:gd name="connsiteY41" fmla="*/ 1738482 h 3963966"/>
              <a:gd name="connsiteX42" fmla="*/ 0 w 7962158"/>
              <a:gd name="connsiteY42" fmla="*/ 1211841 h 3963966"/>
              <a:gd name="connsiteX43" fmla="*/ 0 w 7962158"/>
              <a:gd name="connsiteY43" fmla="*/ 605921 h 3963966"/>
              <a:gd name="connsiteX44" fmla="*/ 0 w 7962158"/>
              <a:gd name="connsiteY44" fmla="*/ 0 h 3963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962158" h="3963966" fill="none" extrusionOk="0">
                <a:moveTo>
                  <a:pt x="0" y="0"/>
                </a:moveTo>
                <a:cubicBezTo>
                  <a:pt x="208592" y="-276"/>
                  <a:pt x="346732" y="58057"/>
                  <a:pt x="489104" y="0"/>
                </a:cubicBezTo>
                <a:cubicBezTo>
                  <a:pt x="631476" y="-58057"/>
                  <a:pt x="899052" y="35107"/>
                  <a:pt x="1137451" y="0"/>
                </a:cubicBezTo>
                <a:cubicBezTo>
                  <a:pt x="1375850" y="-35107"/>
                  <a:pt x="1589895" y="21735"/>
                  <a:pt x="1706177" y="0"/>
                </a:cubicBezTo>
                <a:cubicBezTo>
                  <a:pt x="1822459" y="-21735"/>
                  <a:pt x="1935717" y="11366"/>
                  <a:pt x="2036038" y="0"/>
                </a:cubicBezTo>
                <a:cubicBezTo>
                  <a:pt x="2136359" y="-11366"/>
                  <a:pt x="2273979" y="8505"/>
                  <a:pt x="2365898" y="0"/>
                </a:cubicBezTo>
                <a:cubicBezTo>
                  <a:pt x="2457817" y="-8505"/>
                  <a:pt x="2669558" y="44155"/>
                  <a:pt x="2775381" y="0"/>
                </a:cubicBezTo>
                <a:cubicBezTo>
                  <a:pt x="2881204" y="-44155"/>
                  <a:pt x="3002709" y="31823"/>
                  <a:pt x="3184863" y="0"/>
                </a:cubicBezTo>
                <a:cubicBezTo>
                  <a:pt x="3367017" y="-31823"/>
                  <a:pt x="3682626" y="64538"/>
                  <a:pt x="3833210" y="0"/>
                </a:cubicBezTo>
                <a:cubicBezTo>
                  <a:pt x="3983794" y="-64538"/>
                  <a:pt x="4188584" y="35145"/>
                  <a:pt x="4401936" y="0"/>
                </a:cubicBezTo>
                <a:cubicBezTo>
                  <a:pt x="4615288" y="-35145"/>
                  <a:pt x="4740722" y="77750"/>
                  <a:pt x="5050283" y="0"/>
                </a:cubicBezTo>
                <a:cubicBezTo>
                  <a:pt x="5359844" y="-77750"/>
                  <a:pt x="5415090" y="82866"/>
                  <a:pt x="5778252" y="0"/>
                </a:cubicBezTo>
                <a:cubicBezTo>
                  <a:pt x="6141414" y="-82866"/>
                  <a:pt x="6169879" y="54107"/>
                  <a:pt x="6346977" y="0"/>
                </a:cubicBezTo>
                <a:cubicBezTo>
                  <a:pt x="6524076" y="-54107"/>
                  <a:pt x="6592225" y="45683"/>
                  <a:pt x="6756460" y="0"/>
                </a:cubicBezTo>
                <a:cubicBezTo>
                  <a:pt x="6920695" y="-45683"/>
                  <a:pt x="7080293" y="5617"/>
                  <a:pt x="7245564" y="0"/>
                </a:cubicBezTo>
                <a:cubicBezTo>
                  <a:pt x="7410835" y="-5617"/>
                  <a:pt x="7710121" y="24330"/>
                  <a:pt x="7962158" y="0"/>
                </a:cubicBezTo>
                <a:cubicBezTo>
                  <a:pt x="7972065" y="259477"/>
                  <a:pt x="7953471" y="375869"/>
                  <a:pt x="7962158" y="526641"/>
                </a:cubicBezTo>
                <a:cubicBezTo>
                  <a:pt x="7970845" y="677413"/>
                  <a:pt x="7904959" y="901288"/>
                  <a:pt x="7962158" y="1053282"/>
                </a:cubicBezTo>
                <a:cubicBezTo>
                  <a:pt x="8019357" y="1205276"/>
                  <a:pt x="7940299" y="1440470"/>
                  <a:pt x="7962158" y="1579924"/>
                </a:cubicBezTo>
                <a:cubicBezTo>
                  <a:pt x="7984017" y="1719378"/>
                  <a:pt x="7929167" y="2027078"/>
                  <a:pt x="7962158" y="2146204"/>
                </a:cubicBezTo>
                <a:cubicBezTo>
                  <a:pt x="7995149" y="2265330"/>
                  <a:pt x="7911569" y="2520532"/>
                  <a:pt x="7962158" y="2752125"/>
                </a:cubicBezTo>
                <a:cubicBezTo>
                  <a:pt x="8012747" y="2983718"/>
                  <a:pt x="7952030" y="3044797"/>
                  <a:pt x="7962158" y="3318406"/>
                </a:cubicBezTo>
                <a:cubicBezTo>
                  <a:pt x="7972286" y="3592015"/>
                  <a:pt x="7942396" y="3654120"/>
                  <a:pt x="7962158" y="3963966"/>
                </a:cubicBezTo>
                <a:cubicBezTo>
                  <a:pt x="7778512" y="3973681"/>
                  <a:pt x="7644882" y="3949502"/>
                  <a:pt x="7552676" y="3963966"/>
                </a:cubicBezTo>
                <a:cubicBezTo>
                  <a:pt x="7460470" y="3978430"/>
                  <a:pt x="7264046" y="3963561"/>
                  <a:pt x="7143193" y="3963966"/>
                </a:cubicBezTo>
                <a:cubicBezTo>
                  <a:pt x="7022340" y="3964371"/>
                  <a:pt x="6593831" y="3892032"/>
                  <a:pt x="6415224" y="3963966"/>
                </a:cubicBezTo>
                <a:cubicBezTo>
                  <a:pt x="6236617" y="4035900"/>
                  <a:pt x="6247734" y="3946508"/>
                  <a:pt x="6085364" y="3963966"/>
                </a:cubicBezTo>
                <a:cubicBezTo>
                  <a:pt x="5922994" y="3981424"/>
                  <a:pt x="5718634" y="3913921"/>
                  <a:pt x="5596260" y="3963966"/>
                </a:cubicBezTo>
                <a:cubicBezTo>
                  <a:pt x="5473886" y="4014011"/>
                  <a:pt x="5244736" y="3909333"/>
                  <a:pt x="4947912" y="3963966"/>
                </a:cubicBezTo>
                <a:cubicBezTo>
                  <a:pt x="4651088" y="4018599"/>
                  <a:pt x="4498700" y="3952497"/>
                  <a:pt x="4299565" y="3963966"/>
                </a:cubicBezTo>
                <a:cubicBezTo>
                  <a:pt x="4100430" y="3975435"/>
                  <a:pt x="4006772" y="3950732"/>
                  <a:pt x="3890083" y="3963966"/>
                </a:cubicBezTo>
                <a:cubicBezTo>
                  <a:pt x="3773394" y="3977200"/>
                  <a:pt x="3567268" y="3942627"/>
                  <a:pt x="3480600" y="3963966"/>
                </a:cubicBezTo>
                <a:cubicBezTo>
                  <a:pt x="3393932" y="3985305"/>
                  <a:pt x="3313746" y="3948519"/>
                  <a:pt x="3150740" y="3963966"/>
                </a:cubicBezTo>
                <a:cubicBezTo>
                  <a:pt x="2987734" y="3979413"/>
                  <a:pt x="2798795" y="3907110"/>
                  <a:pt x="2582014" y="3963966"/>
                </a:cubicBezTo>
                <a:cubicBezTo>
                  <a:pt x="2365233" y="4020822"/>
                  <a:pt x="2223885" y="3919154"/>
                  <a:pt x="1933667" y="3963966"/>
                </a:cubicBezTo>
                <a:cubicBezTo>
                  <a:pt x="1643449" y="4008778"/>
                  <a:pt x="1596185" y="3936981"/>
                  <a:pt x="1444563" y="3963966"/>
                </a:cubicBezTo>
                <a:cubicBezTo>
                  <a:pt x="1292941" y="3990951"/>
                  <a:pt x="1024496" y="3905309"/>
                  <a:pt x="796216" y="3963966"/>
                </a:cubicBezTo>
                <a:cubicBezTo>
                  <a:pt x="567936" y="4022623"/>
                  <a:pt x="344018" y="3891604"/>
                  <a:pt x="0" y="3963966"/>
                </a:cubicBezTo>
                <a:cubicBezTo>
                  <a:pt x="-20420" y="3825524"/>
                  <a:pt x="47906" y="3719843"/>
                  <a:pt x="0" y="3476964"/>
                </a:cubicBezTo>
                <a:cubicBezTo>
                  <a:pt x="-47906" y="3234085"/>
                  <a:pt x="19056" y="3158455"/>
                  <a:pt x="0" y="2910684"/>
                </a:cubicBezTo>
                <a:cubicBezTo>
                  <a:pt x="-19056" y="2662913"/>
                  <a:pt x="5098" y="2639578"/>
                  <a:pt x="0" y="2384042"/>
                </a:cubicBezTo>
                <a:cubicBezTo>
                  <a:pt x="-5098" y="2128506"/>
                  <a:pt x="65402" y="1965768"/>
                  <a:pt x="0" y="1738482"/>
                </a:cubicBezTo>
                <a:cubicBezTo>
                  <a:pt x="-65402" y="1511196"/>
                  <a:pt x="20111" y="1353602"/>
                  <a:pt x="0" y="1211841"/>
                </a:cubicBezTo>
                <a:cubicBezTo>
                  <a:pt x="-20111" y="1070080"/>
                  <a:pt x="62498" y="908242"/>
                  <a:pt x="0" y="605921"/>
                </a:cubicBezTo>
                <a:cubicBezTo>
                  <a:pt x="-62498" y="303600"/>
                  <a:pt x="5266" y="164702"/>
                  <a:pt x="0" y="0"/>
                </a:cubicBezTo>
                <a:close/>
              </a:path>
              <a:path w="7962158" h="3963966" stroke="0" extrusionOk="0">
                <a:moveTo>
                  <a:pt x="0" y="0"/>
                </a:moveTo>
                <a:cubicBezTo>
                  <a:pt x="136123" y="-20148"/>
                  <a:pt x="459332" y="76720"/>
                  <a:pt x="648347" y="0"/>
                </a:cubicBezTo>
                <a:cubicBezTo>
                  <a:pt x="837362" y="-76720"/>
                  <a:pt x="1030032" y="849"/>
                  <a:pt x="1217073" y="0"/>
                </a:cubicBezTo>
                <a:cubicBezTo>
                  <a:pt x="1404114" y="-849"/>
                  <a:pt x="1506933" y="25234"/>
                  <a:pt x="1706177" y="0"/>
                </a:cubicBezTo>
                <a:cubicBezTo>
                  <a:pt x="1905421" y="-25234"/>
                  <a:pt x="2034777" y="54008"/>
                  <a:pt x="2274902" y="0"/>
                </a:cubicBezTo>
                <a:cubicBezTo>
                  <a:pt x="2515027" y="-54008"/>
                  <a:pt x="2591654" y="9865"/>
                  <a:pt x="2843628" y="0"/>
                </a:cubicBezTo>
                <a:cubicBezTo>
                  <a:pt x="3095602" y="-9865"/>
                  <a:pt x="3029976" y="7825"/>
                  <a:pt x="3173489" y="0"/>
                </a:cubicBezTo>
                <a:cubicBezTo>
                  <a:pt x="3317002" y="-7825"/>
                  <a:pt x="3632761" y="63573"/>
                  <a:pt x="3821836" y="0"/>
                </a:cubicBezTo>
                <a:cubicBezTo>
                  <a:pt x="4010911" y="-63573"/>
                  <a:pt x="4083963" y="26713"/>
                  <a:pt x="4310940" y="0"/>
                </a:cubicBezTo>
                <a:cubicBezTo>
                  <a:pt x="4537917" y="-26713"/>
                  <a:pt x="4645021" y="5505"/>
                  <a:pt x="4959287" y="0"/>
                </a:cubicBezTo>
                <a:cubicBezTo>
                  <a:pt x="5273553" y="-5505"/>
                  <a:pt x="5411878" y="57218"/>
                  <a:pt x="5687256" y="0"/>
                </a:cubicBezTo>
                <a:cubicBezTo>
                  <a:pt x="5962634" y="-57218"/>
                  <a:pt x="6191710" y="59668"/>
                  <a:pt x="6415224" y="0"/>
                </a:cubicBezTo>
                <a:cubicBezTo>
                  <a:pt x="6638738" y="-59668"/>
                  <a:pt x="6719643" y="67544"/>
                  <a:pt x="6983950" y="0"/>
                </a:cubicBezTo>
                <a:cubicBezTo>
                  <a:pt x="7248257" y="-67544"/>
                  <a:pt x="7522354" y="96867"/>
                  <a:pt x="7962158" y="0"/>
                </a:cubicBezTo>
                <a:cubicBezTo>
                  <a:pt x="7980785" y="140087"/>
                  <a:pt x="7919324" y="356417"/>
                  <a:pt x="7962158" y="526641"/>
                </a:cubicBezTo>
                <a:cubicBezTo>
                  <a:pt x="8004992" y="696865"/>
                  <a:pt x="7914343" y="910216"/>
                  <a:pt x="7962158" y="1013643"/>
                </a:cubicBezTo>
                <a:cubicBezTo>
                  <a:pt x="8009973" y="1117070"/>
                  <a:pt x="7907414" y="1378537"/>
                  <a:pt x="7962158" y="1579924"/>
                </a:cubicBezTo>
                <a:cubicBezTo>
                  <a:pt x="8016902" y="1781311"/>
                  <a:pt x="7959695" y="1853244"/>
                  <a:pt x="7962158" y="2027285"/>
                </a:cubicBezTo>
                <a:cubicBezTo>
                  <a:pt x="7964621" y="2201326"/>
                  <a:pt x="7942680" y="2533057"/>
                  <a:pt x="7962158" y="2672846"/>
                </a:cubicBezTo>
                <a:cubicBezTo>
                  <a:pt x="7981636" y="2812635"/>
                  <a:pt x="7948749" y="2976644"/>
                  <a:pt x="7962158" y="3120208"/>
                </a:cubicBezTo>
                <a:cubicBezTo>
                  <a:pt x="7975567" y="3263772"/>
                  <a:pt x="7926256" y="3572425"/>
                  <a:pt x="7962158" y="3963966"/>
                </a:cubicBezTo>
                <a:cubicBezTo>
                  <a:pt x="7851702" y="3980480"/>
                  <a:pt x="7653121" y="3963934"/>
                  <a:pt x="7552676" y="3963966"/>
                </a:cubicBezTo>
                <a:cubicBezTo>
                  <a:pt x="7452231" y="3963998"/>
                  <a:pt x="7090333" y="3961152"/>
                  <a:pt x="6904328" y="3963966"/>
                </a:cubicBezTo>
                <a:cubicBezTo>
                  <a:pt x="6718323" y="3966780"/>
                  <a:pt x="6494872" y="3920204"/>
                  <a:pt x="6335603" y="3963966"/>
                </a:cubicBezTo>
                <a:cubicBezTo>
                  <a:pt x="6176334" y="4007728"/>
                  <a:pt x="6117973" y="3951013"/>
                  <a:pt x="6005742" y="3963966"/>
                </a:cubicBezTo>
                <a:cubicBezTo>
                  <a:pt x="5893511" y="3976919"/>
                  <a:pt x="5795717" y="3961264"/>
                  <a:pt x="5596260" y="3963966"/>
                </a:cubicBezTo>
                <a:cubicBezTo>
                  <a:pt x="5396803" y="3966668"/>
                  <a:pt x="5231509" y="3927756"/>
                  <a:pt x="5107156" y="3963966"/>
                </a:cubicBezTo>
                <a:cubicBezTo>
                  <a:pt x="4982803" y="4000176"/>
                  <a:pt x="4820761" y="3936960"/>
                  <a:pt x="4538430" y="3963966"/>
                </a:cubicBezTo>
                <a:cubicBezTo>
                  <a:pt x="4256099" y="3990972"/>
                  <a:pt x="4187607" y="3917284"/>
                  <a:pt x="3969704" y="3963966"/>
                </a:cubicBezTo>
                <a:cubicBezTo>
                  <a:pt x="3751801" y="4010648"/>
                  <a:pt x="3461139" y="3952250"/>
                  <a:pt x="3321357" y="3963966"/>
                </a:cubicBezTo>
                <a:cubicBezTo>
                  <a:pt x="3181575" y="3975682"/>
                  <a:pt x="3100136" y="3951994"/>
                  <a:pt x="2991497" y="3963966"/>
                </a:cubicBezTo>
                <a:cubicBezTo>
                  <a:pt x="2882858" y="3975938"/>
                  <a:pt x="2540817" y="3924072"/>
                  <a:pt x="2343149" y="3963966"/>
                </a:cubicBezTo>
                <a:cubicBezTo>
                  <a:pt x="2145481" y="4003860"/>
                  <a:pt x="2008664" y="3962785"/>
                  <a:pt x="1854045" y="3963966"/>
                </a:cubicBezTo>
                <a:cubicBezTo>
                  <a:pt x="1699426" y="3965147"/>
                  <a:pt x="1444136" y="3908827"/>
                  <a:pt x="1285320" y="3963966"/>
                </a:cubicBezTo>
                <a:cubicBezTo>
                  <a:pt x="1126504" y="4019105"/>
                  <a:pt x="896946" y="3958129"/>
                  <a:pt x="716594" y="3963966"/>
                </a:cubicBezTo>
                <a:cubicBezTo>
                  <a:pt x="536242" y="3969803"/>
                  <a:pt x="328889" y="3938271"/>
                  <a:pt x="0" y="3963966"/>
                </a:cubicBezTo>
                <a:cubicBezTo>
                  <a:pt x="-40928" y="3872223"/>
                  <a:pt x="6586" y="3735219"/>
                  <a:pt x="0" y="3516604"/>
                </a:cubicBezTo>
                <a:cubicBezTo>
                  <a:pt x="-6586" y="3297989"/>
                  <a:pt x="61526" y="3074706"/>
                  <a:pt x="0" y="2950323"/>
                </a:cubicBezTo>
                <a:cubicBezTo>
                  <a:pt x="-61526" y="2825940"/>
                  <a:pt x="34540" y="2640060"/>
                  <a:pt x="0" y="2344403"/>
                </a:cubicBezTo>
                <a:cubicBezTo>
                  <a:pt x="-34540" y="2048746"/>
                  <a:pt x="38349" y="1938897"/>
                  <a:pt x="0" y="1778122"/>
                </a:cubicBezTo>
                <a:cubicBezTo>
                  <a:pt x="-38349" y="1617347"/>
                  <a:pt x="43520" y="1432818"/>
                  <a:pt x="0" y="1291120"/>
                </a:cubicBezTo>
                <a:cubicBezTo>
                  <a:pt x="-43520" y="1149422"/>
                  <a:pt x="29130" y="908200"/>
                  <a:pt x="0" y="764479"/>
                </a:cubicBezTo>
                <a:cubicBezTo>
                  <a:pt x="-29130" y="620758"/>
                  <a:pt x="74551" y="176134"/>
                  <a:pt x="0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extLst>
              <a:ext uri="{C807C97D-BFC1-408E-A445-0C87EB9F89A2}">
                <ask:lineSketchStyleProps xmlns:ask="http://schemas.microsoft.com/office/drawing/2018/sketchyshapes" sd="153917680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b="1" i="1" u="sng" dirty="0"/>
              <a:t>Használata:</a:t>
            </a:r>
            <a:r>
              <a:rPr lang="hu-HU" b="1" i="1" dirty="0"/>
              <a:t>   	</a:t>
            </a:r>
            <a:r>
              <a:rPr lang="hu-HU" sz="3200" b="1" dirty="0">
                <a:solidFill>
                  <a:srgbClr val="FFFF00"/>
                </a:solidFill>
              </a:rPr>
              <a:t>Nem UV érzékeny,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3200" b="1" dirty="0">
                <a:solidFill>
                  <a:srgbClr val="FFFF00"/>
                </a:solidFill>
              </a:rPr>
              <a:t>			nem kell bedolgozni.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marL="0" indent="0">
              <a:buNone/>
            </a:pPr>
            <a:r>
              <a:rPr lang="hu-HU" b="1" i="1" u="sng" dirty="0"/>
              <a:t>Előnye - Haszna</a:t>
            </a:r>
            <a:r>
              <a:rPr lang="hu-HU" dirty="0"/>
              <a:t>:</a:t>
            </a:r>
          </a:p>
          <a:p>
            <a:pPr marL="422039" indent="-422039">
              <a:buFont typeface="+mj-lt"/>
              <a:buAutoNum type="arabicPeriod"/>
            </a:pPr>
            <a:r>
              <a:rPr lang="hu-HU" sz="3200" dirty="0"/>
              <a:t>Növekszik a szerves anyag tartalom.</a:t>
            </a:r>
          </a:p>
          <a:p>
            <a:pPr marL="422039" indent="-422039">
              <a:buFont typeface="+mj-lt"/>
              <a:buAutoNum type="arabicPeriod"/>
            </a:pPr>
            <a:r>
              <a:rPr lang="hu-HU" sz="3200" dirty="0"/>
              <a:t>Tovább tartja a talaj a vizet.</a:t>
            </a:r>
          </a:p>
          <a:p>
            <a:pPr marL="422039" indent="-422039">
              <a:buFont typeface="+mj-lt"/>
              <a:buAutoNum type="arabicPeriod"/>
            </a:pPr>
            <a:r>
              <a:rPr lang="hu-HU" sz="3200" dirty="0"/>
              <a:t>Javul a bakteriális aktivitás a talajban.</a:t>
            </a:r>
            <a:endParaRPr lang="hu-HU" dirty="0"/>
          </a:p>
          <a:p>
            <a:pPr marL="422039" indent="-422039">
              <a:buFont typeface="+mj-lt"/>
              <a:buAutoNum type="arabicPeriod"/>
            </a:pPr>
            <a:r>
              <a:rPr lang="hu-HU" sz="3200" b="1" dirty="0">
                <a:solidFill>
                  <a:srgbClr val="FFFF00"/>
                </a:solidFill>
              </a:rPr>
              <a:t>100–150 kg/ha FRISS biomassza</a:t>
            </a:r>
            <a:endParaRPr lang="hu-HU" dirty="0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D61AFF32-B0A4-44F9-8902-1506F1E0FD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4" y="1185184"/>
            <a:ext cx="3859461" cy="882639"/>
          </a:xfrm>
          <a:custGeom>
            <a:avLst/>
            <a:gdLst>
              <a:gd name="connsiteX0" fmla="*/ 0 w 3859461"/>
              <a:gd name="connsiteY0" fmla="*/ 0 h 882639"/>
              <a:gd name="connsiteX1" fmla="*/ 435568 w 3859461"/>
              <a:gd name="connsiteY1" fmla="*/ 0 h 882639"/>
              <a:gd name="connsiteX2" fmla="*/ 948325 w 3859461"/>
              <a:gd name="connsiteY2" fmla="*/ 0 h 882639"/>
              <a:gd name="connsiteX3" fmla="*/ 1576865 w 3859461"/>
              <a:gd name="connsiteY3" fmla="*/ 0 h 882639"/>
              <a:gd name="connsiteX4" fmla="*/ 2012433 w 3859461"/>
              <a:gd name="connsiteY4" fmla="*/ 0 h 882639"/>
              <a:gd name="connsiteX5" fmla="*/ 2486596 w 3859461"/>
              <a:gd name="connsiteY5" fmla="*/ 0 h 882639"/>
              <a:gd name="connsiteX6" fmla="*/ 3076542 w 3859461"/>
              <a:gd name="connsiteY6" fmla="*/ 0 h 882639"/>
              <a:gd name="connsiteX7" fmla="*/ 3859461 w 3859461"/>
              <a:gd name="connsiteY7" fmla="*/ 0 h 882639"/>
              <a:gd name="connsiteX8" fmla="*/ 3859461 w 3859461"/>
              <a:gd name="connsiteY8" fmla="*/ 423667 h 882639"/>
              <a:gd name="connsiteX9" fmla="*/ 3859461 w 3859461"/>
              <a:gd name="connsiteY9" fmla="*/ 882639 h 882639"/>
              <a:gd name="connsiteX10" fmla="*/ 3269515 w 3859461"/>
              <a:gd name="connsiteY10" fmla="*/ 882639 h 882639"/>
              <a:gd name="connsiteX11" fmla="*/ 2718163 w 3859461"/>
              <a:gd name="connsiteY11" fmla="*/ 882639 h 882639"/>
              <a:gd name="connsiteX12" fmla="*/ 2128217 w 3859461"/>
              <a:gd name="connsiteY12" fmla="*/ 882639 h 882639"/>
              <a:gd name="connsiteX13" fmla="*/ 1499676 w 3859461"/>
              <a:gd name="connsiteY13" fmla="*/ 882639 h 882639"/>
              <a:gd name="connsiteX14" fmla="*/ 871135 w 3859461"/>
              <a:gd name="connsiteY14" fmla="*/ 882639 h 882639"/>
              <a:gd name="connsiteX15" fmla="*/ 0 w 3859461"/>
              <a:gd name="connsiteY15" fmla="*/ 882639 h 882639"/>
              <a:gd name="connsiteX16" fmla="*/ 0 w 3859461"/>
              <a:gd name="connsiteY16" fmla="*/ 450146 h 882639"/>
              <a:gd name="connsiteX17" fmla="*/ 0 w 3859461"/>
              <a:gd name="connsiteY17" fmla="*/ 0 h 882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59461" h="882639" fill="none" extrusionOk="0">
                <a:moveTo>
                  <a:pt x="0" y="0"/>
                </a:moveTo>
                <a:cubicBezTo>
                  <a:pt x="174475" y="-43533"/>
                  <a:pt x="324127" y="3866"/>
                  <a:pt x="435568" y="0"/>
                </a:cubicBezTo>
                <a:cubicBezTo>
                  <a:pt x="547009" y="-3866"/>
                  <a:pt x="705841" y="14816"/>
                  <a:pt x="948325" y="0"/>
                </a:cubicBezTo>
                <a:cubicBezTo>
                  <a:pt x="1190809" y="-14816"/>
                  <a:pt x="1317083" y="72843"/>
                  <a:pt x="1576865" y="0"/>
                </a:cubicBezTo>
                <a:cubicBezTo>
                  <a:pt x="1836647" y="-72843"/>
                  <a:pt x="1925196" y="47154"/>
                  <a:pt x="2012433" y="0"/>
                </a:cubicBezTo>
                <a:cubicBezTo>
                  <a:pt x="2099670" y="-47154"/>
                  <a:pt x="2329416" y="15994"/>
                  <a:pt x="2486596" y="0"/>
                </a:cubicBezTo>
                <a:cubicBezTo>
                  <a:pt x="2643776" y="-15994"/>
                  <a:pt x="2794299" y="18133"/>
                  <a:pt x="3076542" y="0"/>
                </a:cubicBezTo>
                <a:cubicBezTo>
                  <a:pt x="3358785" y="-18133"/>
                  <a:pt x="3602871" y="66323"/>
                  <a:pt x="3859461" y="0"/>
                </a:cubicBezTo>
                <a:cubicBezTo>
                  <a:pt x="3881116" y="185886"/>
                  <a:pt x="3836007" y="302796"/>
                  <a:pt x="3859461" y="423667"/>
                </a:cubicBezTo>
                <a:cubicBezTo>
                  <a:pt x="3882915" y="544538"/>
                  <a:pt x="3806680" y="704277"/>
                  <a:pt x="3859461" y="882639"/>
                </a:cubicBezTo>
                <a:cubicBezTo>
                  <a:pt x="3598654" y="936704"/>
                  <a:pt x="3520441" y="878006"/>
                  <a:pt x="3269515" y="882639"/>
                </a:cubicBezTo>
                <a:cubicBezTo>
                  <a:pt x="3018589" y="887272"/>
                  <a:pt x="2844765" y="839448"/>
                  <a:pt x="2718163" y="882639"/>
                </a:cubicBezTo>
                <a:cubicBezTo>
                  <a:pt x="2591561" y="925830"/>
                  <a:pt x="2280376" y="847155"/>
                  <a:pt x="2128217" y="882639"/>
                </a:cubicBezTo>
                <a:cubicBezTo>
                  <a:pt x="1976058" y="918123"/>
                  <a:pt x="1657298" y="854836"/>
                  <a:pt x="1499676" y="882639"/>
                </a:cubicBezTo>
                <a:cubicBezTo>
                  <a:pt x="1342054" y="910442"/>
                  <a:pt x="1026942" y="825183"/>
                  <a:pt x="871135" y="882639"/>
                </a:cubicBezTo>
                <a:cubicBezTo>
                  <a:pt x="715328" y="940095"/>
                  <a:pt x="408940" y="781981"/>
                  <a:pt x="0" y="882639"/>
                </a:cubicBezTo>
                <a:cubicBezTo>
                  <a:pt x="-4155" y="772702"/>
                  <a:pt x="33220" y="632900"/>
                  <a:pt x="0" y="450146"/>
                </a:cubicBezTo>
                <a:cubicBezTo>
                  <a:pt x="-33220" y="267392"/>
                  <a:pt x="5532" y="215851"/>
                  <a:pt x="0" y="0"/>
                </a:cubicBezTo>
                <a:close/>
              </a:path>
              <a:path w="3859461" h="882639" stroke="0" extrusionOk="0">
                <a:moveTo>
                  <a:pt x="0" y="0"/>
                </a:moveTo>
                <a:cubicBezTo>
                  <a:pt x="196622" y="-21132"/>
                  <a:pt x="360549" y="19682"/>
                  <a:pt x="551352" y="0"/>
                </a:cubicBezTo>
                <a:cubicBezTo>
                  <a:pt x="742155" y="-19682"/>
                  <a:pt x="873257" y="47400"/>
                  <a:pt x="1025514" y="0"/>
                </a:cubicBezTo>
                <a:cubicBezTo>
                  <a:pt x="1177771" y="-47400"/>
                  <a:pt x="1527845" y="47821"/>
                  <a:pt x="1654055" y="0"/>
                </a:cubicBezTo>
                <a:cubicBezTo>
                  <a:pt x="1780265" y="-47821"/>
                  <a:pt x="2028712" y="4687"/>
                  <a:pt x="2166812" y="0"/>
                </a:cubicBezTo>
                <a:cubicBezTo>
                  <a:pt x="2304912" y="-4687"/>
                  <a:pt x="2526268" y="14568"/>
                  <a:pt x="2795352" y="0"/>
                </a:cubicBezTo>
                <a:cubicBezTo>
                  <a:pt x="3064436" y="-14568"/>
                  <a:pt x="3564826" y="4558"/>
                  <a:pt x="3859461" y="0"/>
                </a:cubicBezTo>
                <a:cubicBezTo>
                  <a:pt x="3881309" y="127877"/>
                  <a:pt x="3829347" y="249243"/>
                  <a:pt x="3859461" y="414840"/>
                </a:cubicBezTo>
                <a:cubicBezTo>
                  <a:pt x="3889575" y="580437"/>
                  <a:pt x="3812592" y="740073"/>
                  <a:pt x="3859461" y="882639"/>
                </a:cubicBezTo>
                <a:cubicBezTo>
                  <a:pt x="3620526" y="902688"/>
                  <a:pt x="3458525" y="841340"/>
                  <a:pt x="3346704" y="882639"/>
                </a:cubicBezTo>
                <a:cubicBezTo>
                  <a:pt x="3234883" y="923938"/>
                  <a:pt x="3074856" y="838424"/>
                  <a:pt x="2911136" y="882639"/>
                </a:cubicBezTo>
                <a:cubicBezTo>
                  <a:pt x="2747416" y="926854"/>
                  <a:pt x="2525520" y="838104"/>
                  <a:pt x="2321190" y="882639"/>
                </a:cubicBezTo>
                <a:cubicBezTo>
                  <a:pt x="2116860" y="927174"/>
                  <a:pt x="2071909" y="828119"/>
                  <a:pt x="1847028" y="882639"/>
                </a:cubicBezTo>
                <a:cubicBezTo>
                  <a:pt x="1622147" y="937159"/>
                  <a:pt x="1617665" y="833077"/>
                  <a:pt x="1411460" y="882639"/>
                </a:cubicBezTo>
                <a:cubicBezTo>
                  <a:pt x="1205255" y="932201"/>
                  <a:pt x="1136107" y="873217"/>
                  <a:pt x="975892" y="882639"/>
                </a:cubicBezTo>
                <a:cubicBezTo>
                  <a:pt x="815677" y="892061"/>
                  <a:pt x="691616" y="867258"/>
                  <a:pt x="501730" y="882639"/>
                </a:cubicBezTo>
                <a:cubicBezTo>
                  <a:pt x="311844" y="898020"/>
                  <a:pt x="219543" y="830493"/>
                  <a:pt x="0" y="882639"/>
                </a:cubicBezTo>
                <a:cubicBezTo>
                  <a:pt x="-20458" y="773356"/>
                  <a:pt x="8449" y="579783"/>
                  <a:pt x="0" y="467799"/>
                </a:cubicBezTo>
                <a:cubicBezTo>
                  <a:pt x="-8449" y="355815"/>
                  <a:pt x="14701" y="231811"/>
                  <a:pt x="0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ln w="88900" cap="sq">
            <a:noFill/>
            <a:miter lim="800000"/>
            <a:extLst>
              <a:ext uri="{C807C97D-BFC1-408E-A445-0C87EB9F89A2}">
                <ask:lineSketchStyleProps xmlns:ask="http://schemas.microsoft.com/office/drawing/2018/sketchyshapes" sd="379427615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</p:pic>
      <p:sp>
        <p:nvSpPr>
          <p:cNvPr id="9" name="Alcím 5">
            <a:extLst>
              <a:ext uri="{FF2B5EF4-FFF2-40B4-BE49-F238E27FC236}">
                <a16:creationId xmlns:a16="http://schemas.microsoft.com/office/drawing/2014/main" id="{8D9AF886-FDA6-4261-A982-159499C9A8F9}"/>
              </a:ext>
            </a:extLst>
          </p:cNvPr>
          <p:cNvSpPr txBox="1">
            <a:spLocks/>
          </p:cNvSpPr>
          <p:nvPr/>
        </p:nvSpPr>
        <p:spPr>
          <a:xfrm>
            <a:off x="0" y="6014946"/>
            <a:ext cx="9144000" cy="843054"/>
          </a:xfrm>
          <a:custGeom>
            <a:avLst/>
            <a:gdLst>
              <a:gd name="connsiteX0" fmla="*/ 0 w 9144000"/>
              <a:gd name="connsiteY0" fmla="*/ 295263 h 843054"/>
              <a:gd name="connsiteX1" fmla="*/ 497332 w 9144000"/>
              <a:gd name="connsiteY1" fmla="*/ 295263 h 843054"/>
              <a:gd name="connsiteX2" fmla="*/ 1107694 w 9144000"/>
              <a:gd name="connsiteY2" fmla="*/ 295263 h 843054"/>
              <a:gd name="connsiteX3" fmla="*/ 1650237 w 9144000"/>
              <a:gd name="connsiteY3" fmla="*/ 295263 h 843054"/>
              <a:gd name="connsiteX4" fmla="*/ 2260599 w 9144000"/>
              <a:gd name="connsiteY4" fmla="*/ 295263 h 843054"/>
              <a:gd name="connsiteX5" fmla="*/ 2260599 w 9144000"/>
              <a:gd name="connsiteY5" fmla="*/ 210764 h 843054"/>
              <a:gd name="connsiteX6" fmla="*/ 2260599 w 9144000"/>
              <a:gd name="connsiteY6" fmla="*/ 210764 h 843054"/>
              <a:gd name="connsiteX7" fmla="*/ 2769107 w 9144000"/>
              <a:gd name="connsiteY7" fmla="*/ 164396 h 843054"/>
              <a:gd name="connsiteX8" fmla="*/ 3323843 w 9144000"/>
              <a:gd name="connsiteY8" fmla="*/ 113813 h 843054"/>
              <a:gd name="connsiteX9" fmla="*/ 3855466 w 9144000"/>
              <a:gd name="connsiteY9" fmla="*/ 65337 h 843054"/>
              <a:gd name="connsiteX10" fmla="*/ 4572000 w 9144000"/>
              <a:gd name="connsiteY10" fmla="*/ 0 h 843054"/>
              <a:gd name="connsiteX11" fmla="*/ 5080508 w 9144000"/>
              <a:gd name="connsiteY11" fmla="*/ 46368 h 843054"/>
              <a:gd name="connsiteX12" fmla="*/ 5704586 w 9144000"/>
              <a:gd name="connsiteY12" fmla="*/ 103274 h 843054"/>
              <a:gd name="connsiteX13" fmla="*/ 6328665 w 9144000"/>
              <a:gd name="connsiteY13" fmla="*/ 160181 h 843054"/>
              <a:gd name="connsiteX14" fmla="*/ 6883401 w 9144000"/>
              <a:gd name="connsiteY14" fmla="*/ 210764 h 843054"/>
              <a:gd name="connsiteX15" fmla="*/ 6883401 w 9144000"/>
              <a:gd name="connsiteY15" fmla="*/ 210764 h 843054"/>
              <a:gd name="connsiteX16" fmla="*/ 6883401 w 9144000"/>
              <a:gd name="connsiteY16" fmla="*/ 295263 h 843054"/>
              <a:gd name="connsiteX17" fmla="*/ 7448551 w 9144000"/>
              <a:gd name="connsiteY17" fmla="*/ 295263 h 843054"/>
              <a:gd name="connsiteX18" fmla="*/ 7991095 w 9144000"/>
              <a:gd name="connsiteY18" fmla="*/ 295263 h 843054"/>
              <a:gd name="connsiteX19" fmla="*/ 8533638 w 9144000"/>
              <a:gd name="connsiteY19" fmla="*/ 295263 h 843054"/>
              <a:gd name="connsiteX20" fmla="*/ 9144000 w 9144000"/>
              <a:gd name="connsiteY20" fmla="*/ 295263 h 843054"/>
              <a:gd name="connsiteX21" fmla="*/ 9144000 w 9144000"/>
              <a:gd name="connsiteY21" fmla="*/ 843054 h 843054"/>
              <a:gd name="connsiteX22" fmla="*/ 8481060 w 9144000"/>
              <a:gd name="connsiteY22" fmla="*/ 843054 h 843054"/>
              <a:gd name="connsiteX23" fmla="*/ 7818120 w 9144000"/>
              <a:gd name="connsiteY23" fmla="*/ 843054 h 843054"/>
              <a:gd name="connsiteX24" fmla="*/ 7155180 w 9144000"/>
              <a:gd name="connsiteY24" fmla="*/ 843054 h 843054"/>
              <a:gd name="connsiteX25" fmla="*/ 6400800 w 9144000"/>
              <a:gd name="connsiteY25" fmla="*/ 843054 h 843054"/>
              <a:gd name="connsiteX26" fmla="*/ 5920740 w 9144000"/>
              <a:gd name="connsiteY26" fmla="*/ 843054 h 843054"/>
              <a:gd name="connsiteX27" fmla="*/ 5532120 w 9144000"/>
              <a:gd name="connsiteY27" fmla="*/ 843054 h 843054"/>
              <a:gd name="connsiteX28" fmla="*/ 5052060 w 9144000"/>
              <a:gd name="connsiteY28" fmla="*/ 843054 h 843054"/>
              <a:gd name="connsiteX29" fmla="*/ 4754880 w 9144000"/>
              <a:gd name="connsiteY29" fmla="*/ 843054 h 843054"/>
              <a:gd name="connsiteX30" fmla="*/ 4091940 w 9144000"/>
              <a:gd name="connsiteY30" fmla="*/ 843054 h 843054"/>
              <a:gd name="connsiteX31" fmla="*/ 3429000 w 9144000"/>
              <a:gd name="connsiteY31" fmla="*/ 843054 h 843054"/>
              <a:gd name="connsiteX32" fmla="*/ 2948940 w 9144000"/>
              <a:gd name="connsiteY32" fmla="*/ 843054 h 843054"/>
              <a:gd name="connsiteX33" fmla="*/ 2377440 w 9144000"/>
              <a:gd name="connsiteY33" fmla="*/ 843054 h 843054"/>
              <a:gd name="connsiteX34" fmla="*/ 1805940 w 9144000"/>
              <a:gd name="connsiteY34" fmla="*/ 843054 h 843054"/>
              <a:gd name="connsiteX35" fmla="*/ 1234440 w 9144000"/>
              <a:gd name="connsiteY35" fmla="*/ 843054 h 843054"/>
              <a:gd name="connsiteX36" fmla="*/ 662940 w 9144000"/>
              <a:gd name="connsiteY36" fmla="*/ 843054 h 843054"/>
              <a:gd name="connsiteX37" fmla="*/ 0 w 9144000"/>
              <a:gd name="connsiteY37" fmla="*/ 843054 h 843054"/>
              <a:gd name="connsiteX38" fmla="*/ 0 w 9144000"/>
              <a:gd name="connsiteY38" fmla="*/ 295263 h 84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4000" h="843054" fill="none" extrusionOk="0">
                <a:moveTo>
                  <a:pt x="0" y="295263"/>
                </a:moveTo>
                <a:cubicBezTo>
                  <a:pt x="126411" y="249115"/>
                  <a:pt x="280070" y="345440"/>
                  <a:pt x="497332" y="295263"/>
                </a:cubicBezTo>
                <a:cubicBezTo>
                  <a:pt x="714594" y="245086"/>
                  <a:pt x="928047" y="310455"/>
                  <a:pt x="1107694" y="295263"/>
                </a:cubicBezTo>
                <a:cubicBezTo>
                  <a:pt x="1287341" y="280071"/>
                  <a:pt x="1425103" y="309184"/>
                  <a:pt x="1650237" y="295263"/>
                </a:cubicBezTo>
                <a:cubicBezTo>
                  <a:pt x="1875371" y="281342"/>
                  <a:pt x="2102805" y="337915"/>
                  <a:pt x="2260599" y="295263"/>
                </a:cubicBezTo>
                <a:cubicBezTo>
                  <a:pt x="2259186" y="269099"/>
                  <a:pt x="2264953" y="230427"/>
                  <a:pt x="2260599" y="210764"/>
                </a:cubicBezTo>
                <a:lnTo>
                  <a:pt x="2260599" y="210764"/>
                </a:lnTo>
                <a:cubicBezTo>
                  <a:pt x="2451856" y="134290"/>
                  <a:pt x="2629123" y="227541"/>
                  <a:pt x="2769107" y="164396"/>
                </a:cubicBezTo>
                <a:cubicBezTo>
                  <a:pt x="2909091" y="101251"/>
                  <a:pt x="3212972" y="184828"/>
                  <a:pt x="3323843" y="113813"/>
                </a:cubicBezTo>
                <a:cubicBezTo>
                  <a:pt x="3434714" y="42798"/>
                  <a:pt x="3668578" y="118527"/>
                  <a:pt x="3855466" y="65337"/>
                </a:cubicBezTo>
                <a:cubicBezTo>
                  <a:pt x="4042354" y="12147"/>
                  <a:pt x="4220373" y="57153"/>
                  <a:pt x="4572000" y="0"/>
                </a:cubicBezTo>
                <a:cubicBezTo>
                  <a:pt x="4809482" y="-15834"/>
                  <a:pt x="4917934" y="70162"/>
                  <a:pt x="5080508" y="46368"/>
                </a:cubicBezTo>
                <a:cubicBezTo>
                  <a:pt x="5243082" y="22574"/>
                  <a:pt x="5523179" y="133156"/>
                  <a:pt x="5704586" y="103274"/>
                </a:cubicBezTo>
                <a:cubicBezTo>
                  <a:pt x="5885993" y="73393"/>
                  <a:pt x="6028989" y="152188"/>
                  <a:pt x="6328665" y="160181"/>
                </a:cubicBezTo>
                <a:cubicBezTo>
                  <a:pt x="6628341" y="168173"/>
                  <a:pt x="6670210" y="249742"/>
                  <a:pt x="6883401" y="210764"/>
                </a:cubicBezTo>
                <a:lnTo>
                  <a:pt x="6883401" y="210764"/>
                </a:lnTo>
                <a:cubicBezTo>
                  <a:pt x="6890559" y="250942"/>
                  <a:pt x="6874400" y="266531"/>
                  <a:pt x="6883401" y="295263"/>
                </a:cubicBezTo>
                <a:cubicBezTo>
                  <a:pt x="7051198" y="245501"/>
                  <a:pt x="7170718" y="356978"/>
                  <a:pt x="7448551" y="295263"/>
                </a:cubicBezTo>
                <a:cubicBezTo>
                  <a:pt x="7726384" y="233548"/>
                  <a:pt x="7769467" y="333441"/>
                  <a:pt x="7991095" y="295263"/>
                </a:cubicBezTo>
                <a:cubicBezTo>
                  <a:pt x="8212723" y="257085"/>
                  <a:pt x="8406814" y="309147"/>
                  <a:pt x="8533638" y="295263"/>
                </a:cubicBezTo>
                <a:cubicBezTo>
                  <a:pt x="8660462" y="281379"/>
                  <a:pt x="8986748" y="356144"/>
                  <a:pt x="9144000" y="295263"/>
                </a:cubicBezTo>
                <a:cubicBezTo>
                  <a:pt x="9153829" y="553856"/>
                  <a:pt x="9103641" y="603597"/>
                  <a:pt x="9144000" y="843054"/>
                </a:cubicBezTo>
                <a:cubicBezTo>
                  <a:pt x="8833518" y="857905"/>
                  <a:pt x="8722126" y="798810"/>
                  <a:pt x="8481060" y="843054"/>
                </a:cubicBezTo>
                <a:cubicBezTo>
                  <a:pt x="8239994" y="887298"/>
                  <a:pt x="8117234" y="804064"/>
                  <a:pt x="7818120" y="843054"/>
                </a:cubicBezTo>
                <a:cubicBezTo>
                  <a:pt x="7519006" y="882044"/>
                  <a:pt x="7367281" y="829488"/>
                  <a:pt x="7155180" y="843054"/>
                </a:cubicBezTo>
                <a:cubicBezTo>
                  <a:pt x="6943079" y="856620"/>
                  <a:pt x="6765544" y="819265"/>
                  <a:pt x="6400800" y="843054"/>
                </a:cubicBezTo>
                <a:cubicBezTo>
                  <a:pt x="6036056" y="866843"/>
                  <a:pt x="6043307" y="837746"/>
                  <a:pt x="5920740" y="843054"/>
                </a:cubicBezTo>
                <a:cubicBezTo>
                  <a:pt x="5798173" y="848362"/>
                  <a:pt x="5705010" y="838463"/>
                  <a:pt x="5532120" y="843054"/>
                </a:cubicBezTo>
                <a:cubicBezTo>
                  <a:pt x="5359230" y="847645"/>
                  <a:pt x="5222301" y="800030"/>
                  <a:pt x="5052060" y="843054"/>
                </a:cubicBezTo>
                <a:cubicBezTo>
                  <a:pt x="4881819" y="886078"/>
                  <a:pt x="4856092" y="811733"/>
                  <a:pt x="4754880" y="843054"/>
                </a:cubicBezTo>
                <a:cubicBezTo>
                  <a:pt x="4653668" y="874375"/>
                  <a:pt x="4268491" y="819284"/>
                  <a:pt x="4091940" y="843054"/>
                </a:cubicBezTo>
                <a:cubicBezTo>
                  <a:pt x="3915389" y="866824"/>
                  <a:pt x="3756902" y="796244"/>
                  <a:pt x="3429000" y="843054"/>
                </a:cubicBezTo>
                <a:cubicBezTo>
                  <a:pt x="3101098" y="889864"/>
                  <a:pt x="3134646" y="832698"/>
                  <a:pt x="2948940" y="843054"/>
                </a:cubicBezTo>
                <a:cubicBezTo>
                  <a:pt x="2763234" y="853410"/>
                  <a:pt x="2580837" y="835849"/>
                  <a:pt x="2377440" y="843054"/>
                </a:cubicBezTo>
                <a:cubicBezTo>
                  <a:pt x="2174043" y="850259"/>
                  <a:pt x="2039997" y="812763"/>
                  <a:pt x="1805940" y="843054"/>
                </a:cubicBezTo>
                <a:cubicBezTo>
                  <a:pt x="1571883" y="873345"/>
                  <a:pt x="1448097" y="790411"/>
                  <a:pt x="1234440" y="843054"/>
                </a:cubicBezTo>
                <a:cubicBezTo>
                  <a:pt x="1020783" y="895697"/>
                  <a:pt x="796944" y="777235"/>
                  <a:pt x="662940" y="843054"/>
                </a:cubicBezTo>
                <a:cubicBezTo>
                  <a:pt x="528936" y="908873"/>
                  <a:pt x="286171" y="842459"/>
                  <a:pt x="0" y="843054"/>
                </a:cubicBezTo>
                <a:cubicBezTo>
                  <a:pt x="-20132" y="631929"/>
                  <a:pt x="49272" y="451358"/>
                  <a:pt x="0" y="295263"/>
                </a:cubicBezTo>
                <a:close/>
              </a:path>
              <a:path w="9144000" h="843054" stroke="0" extrusionOk="0">
                <a:moveTo>
                  <a:pt x="0" y="295263"/>
                </a:moveTo>
                <a:cubicBezTo>
                  <a:pt x="221703" y="273777"/>
                  <a:pt x="431054" y="365027"/>
                  <a:pt x="587756" y="295263"/>
                </a:cubicBezTo>
                <a:cubicBezTo>
                  <a:pt x="744458" y="225499"/>
                  <a:pt x="932888" y="354074"/>
                  <a:pt x="1152905" y="295263"/>
                </a:cubicBezTo>
                <a:cubicBezTo>
                  <a:pt x="1372922" y="236452"/>
                  <a:pt x="1449844" y="311934"/>
                  <a:pt x="1695449" y="295263"/>
                </a:cubicBezTo>
                <a:cubicBezTo>
                  <a:pt x="1941054" y="278592"/>
                  <a:pt x="2072656" y="350744"/>
                  <a:pt x="2260599" y="295263"/>
                </a:cubicBezTo>
                <a:cubicBezTo>
                  <a:pt x="2252353" y="262525"/>
                  <a:pt x="2264597" y="243904"/>
                  <a:pt x="2260599" y="210764"/>
                </a:cubicBezTo>
                <a:lnTo>
                  <a:pt x="2260599" y="210764"/>
                </a:lnTo>
                <a:cubicBezTo>
                  <a:pt x="2446637" y="168752"/>
                  <a:pt x="2642161" y="177533"/>
                  <a:pt x="2769107" y="164396"/>
                </a:cubicBezTo>
                <a:cubicBezTo>
                  <a:pt x="2896053" y="151259"/>
                  <a:pt x="3131617" y="138014"/>
                  <a:pt x="3300729" y="115920"/>
                </a:cubicBezTo>
                <a:cubicBezTo>
                  <a:pt x="3469841" y="93827"/>
                  <a:pt x="3613385" y="112058"/>
                  <a:pt x="3832352" y="67444"/>
                </a:cubicBezTo>
                <a:cubicBezTo>
                  <a:pt x="4051319" y="22830"/>
                  <a:pt x="4221088" y="76908"/>
                  <a:pt x="4572000" y="0"/>
                </a:cubicBezTo>
                <a:cubicBezTo>
                  <a:pt x="4733501" y="-19158"/>
                  <a:pt x="4868413" y="67203"/>
                  <a:pt x="5080508" y="46368"/>
                </a:cubicBezTo>
                <a:cubicBezTo>
                  <a:pt x="5292603" y="25534"/>
                  <a:pt x="5526538" y="90507"/>
                  <a:pt x="5681472" y="101167"/>
                </a:cubicBezTo>
                <a:cubicBezTo>
                  <a:pt x="5836406" y="111827"/>
                  <a:pt x="6016749" y="159982"/>
                  <a:pt x="6236209" y="151750"/>
                </a:cubicBezTo>
                <a:cubicBezTo>
                  <a:pt x="6455669" y="143518"/>
                  <a:pt x="6630322" y="244964"/>
                  <a:pt x="6883401" y="210764"/>
                </a:cubicBezTo>
                <a:lnTo>
                  <a:pt x="6883401" y="210764"/>
                </a:lnTo>
                <a:cubicBezTo>
                  <a:pt x="6887741" y="238331"/>
                  <a:pt x="6879299" y="268627"/>
                  <a:pt x="6883401" y="295263"/>
                </a:cubicBezTo>
                <a:cubicBezTo>
                  <a:pt x="7088721" y="279784"/>
                  <a:pt x="7187914" y="334513"/>
                  <a:pt x="7380733" y="295263"/>
                </a:cubicBezTo>
                <a:cubicBezTo>
                  <a:pt x="7573552" y="256013"/>
                  <a:pt x="7679398" y="296974"/>
                  <a:pt x="7878065" y="295263"/>
                </a:cubicBezTo>
                <a:cubicBezTo>
                  <a:pt x="8076732" y="293552"/>
                  <a:pt x="8232929" y="316960"/>
                  <a:pt x="8488426" y="295263"/>
                </a:cubicBezTo>
                <a:cubicBezTo>
                  <a:pt x="8743923" y="273566"/>
                  <a:pt x="8820372" y="331959"/>
                  <a:pt x="9144000" y="295263"/>
                </a:cubicBezTo>
                <a:cubicBezTo>
                  <a:pt x="9184313" y="482316"/>
                  <a:pt x="9134165" y="614113"/>
                  <a:pt x="9144000" y="843054"/>
                </a:cubicBezTo>
                <a:cubicBezTo>
                  <a:pt x="8865548" y="920909"/>
                  <a:pt x="8766574" y="791276"/>
                  <a:pt x="8481060" y="843054"/>
                </a:cubicBezTo>
                <a:cubicBezTo>
                  <a:pt x="8195546" y="894832"/>
                  <a:pt x="8188639" y="837605"/>
                  <a:pt x="7909560" y="843054"/>
                </a:cubicBezTo>
                <a:cubicBezTo>
                  <a:pt x="7630481" y="848503"/>
                  <a:pt x="7527459" y="835388"/>
                  <a:pt x="7246620" y="843054"/>
                </a:cubicBezTo>
                <a:cubicBezTo>
                  <a:pt x="6965781" y="850720"/>
                  <a:pt x="6738765" y="809138"/>
                  <a:pt x="6583680" y="843054"/>
                </a:cubicBezTo>
                <a:cubicBezTo>
                  <a:pt x="6428595" y="876970"/>
                  <a:pt x="6150259" y="776337"/>
                  <a:pt x="5920740" y="843054"/>
                </a:cubicBezTo>
                <a:cubicBezTo>
                  <a:pt x="5691221" y="909771"/>
                  <a:pt x="5677298" y="806523"/>
                  <a:pt x="5440680" y="843054"/>
                </a:cubicBezTo>
                <a:cubicBezTo>
                  <a:pt x="5204062" y="879585"/>
                  <a:pt x="5219951" y="815352"/>
                  <a:pt x="5052060" y="843054"/>
                </a:cubicBezTo>
                <a:cubicBezTo>
                  <a:pt x="4884169" y="870756"/>
                  <a:pt x="4762804" y="811720"/>
                  <a:pt x="4572000" y="843054"/>
                </a:cubicBezTo>
                <a:cubicBezTo>
                  <a:pt x="4381196" y="874388"/>
                  <a:pt x="4295731" y="840462"/>
                  <a:pt x="4183380" y="843054"/>
                </a:cubicBezTo>
                <a:cubicBezTo>
                  <a:pt x="4071029" y="845646"/>
                  <a:pt x="3778726" y="769045"/>
                  <a:pt x="3520440" y="843054"/>
                </a:cubicBezTo>
                <a:cubicBezTo>
                  <a:pt x="3262154" y="917063"/>
                  <a:pt x="2960440" y="810658"/>
                  <a:pt x="2766060" y="843054"/>
                </a:cubicBezTo>
                <a:cubicBezTo>
                  <a:pt x="2571680" y="875450"/>
                  <a:pt x="2477409" y="806583"/>
                  <a:pt x="2377440" y="843054"/>
                </a:cubicBezTo>
                <a:cubicBezTo>
                  <a:pt x="2277471" y="879525"/>
                  <a:pt x="1958000" y="835822"/>
                  <a:pt x="1714500" y="843054"/>
                </a:cubicBezTo>
                <a:cubicBezTo>
                  <a:pt x="1471000" y="850286"/>
                  <a:pt x="1424020" y="827068"/>
                  <a:pt x="1234440" y="843054"/>
                </a:cubicBezTo>
                <a:cubicBezTo>
                  <a:pt x="1044860" y="859040"/>
                  <a:pt x="900416" y="812189"/>
                  <a:pt x="571500" y="843054"/>
                </a:cubicBezTo>
                <a:cubicBezTo>
                  <a:pt x="242584" y="873919"/>
                  <a:pt x="131121" y="834135"/>
                  <a:pt x="0" y="843054"/>
                </a:cubicBezTo>
                <a:cubicBezTo>
                  <a:pt x="-18726" y="675583"/>
                  <a:pt x="61666" y="431697"/>
                  <a:pt x="0" y="295263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539176805">
                  <a:prstGeom prst="upArrowCallout">
                    <a:avLst>
                      <a:gd name="adj1" fmla="val 561898"/>
                      <a:gd name="adj2" fmla="val 274170"/>
                      <a:gd name="adj3" fmla="val 25000"/>
                      <a:gd name="adj4" fmla="val 6497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rmAutofit/>
          </a:bodyPr>
          <a:lstStyle>
            <a:lvl1pPr marL="211020" indent="-211020" algn="l" defTabSz="844078" rtl="0" eaLnBrk="1" latinLnBrk="0" hangingPunct="1">
              <a:lnSpc>
                <a:spcPct val="90000"/>
              </a:lnSpc>
              <a:spcBef>
                <a:spcPts val="923"/>
              </a:spcBef>
              <a:buFont typeface="Arial" panose="020B0604020202020204" pitchFamily="34" charset="0"/>
              <a:buChar char="•"/>
              <a:defRPr sz="2954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3058" indent="-211020" algn="l" defTabSz="844078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585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55097" indent="-211020" algn="l" defTabSz="844078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2215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77136" indent="-211020" algn="l" defTabSz="844078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99175" indent="-211020" algn="l" defTabSz="844078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846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321213" indent="-211020" algn="l" defTabSz="844078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3" indent="-211020" algn="l" defTabSz="844078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65291" indent="-211020" algn="l" defTabSz="844078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87330" indent="-211020" algn="l" defTabSz="844078" rtl="0" eaLnBrk="1" latinLnBrk="0" hangingPunct="1">
              <a:lnSpc>
                <a:spcPct val="90000"/>
              </a:lnSpc>
              <a:spcBef>
                <a:spcPts val="462"/>
              </a:spcBef>
              <a:buFont typeface="Arial" panose="020B0604020202020204" pitchFamily="34" charset="0"/>
              <a:buChar char="•"/>
              <a:defRPr sz="16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590" b="1" dirty="0">
                <a:solidFill>
                  <a:srgbClr val="FFFF00"/>
                </a:solidFill>
              </a:rPr>
              <a:t>Nagy lépés az aszály és az erózió ellen!</a:t>
            </a:r>
          </a:p>
        </p:txBody>
      </p:sp>
    </p:spTree>
    <p:extLst>
      <p:ext uri="{BB962C8B-B14F-4D97-AF65-F5344CB8AC3E}">
        <p14:creationId xmlns:p14="http://schemas.microsoft.com/office/powerpoint/2010/main" val="2496620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6E15A60-EC8E-0043-874F-98077C54D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9996" y="1345386"/>
            <a:ext cx="5064006" cy="4349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47C1342-C5BD-C146-BC0E-D1DD65850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684" y="6018512"/>
            <a:ext cx="2936631" cy="633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956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IMG_1462">
            <a:extLst>
              <a:ext uri="{FF2B5EF4-FFF2-40B4-BE49-F238E27FC236}">
                <a16:creationId xmlns:a16="http://schemas.microsoft.com/office/drawing/2014/main" id="{0663B585-CDBB-5143-AE19-783F78E1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32" y="1571962"/>
            <a:ext cx="3832643" cy="32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1354ECE7-0A6D-3348-9B8E-9687829F5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67" y="5035734"/>
            <a:ext cx="3988883" cy="861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hu-HU" altLang="hu-HU" sz="1662" dirty="0" err="1"/>
              <a:t>Azospirillum</a:t>
            </a:r>
            <a:r>
              <a:rPr lang="hu-HU" altLang="hu-HU" sz="1662" dirty="0"/>
              <a:t> </a:t>
            </a:r>
            <a:r>
              <a:rPr lang="hu-HU" altLang="hu-HU" sz="1662" dirty="0" err="1"/>
              <a:t>brasilense</a:t>
            </a:r>
            <a:r>
              <a:rPr lang="hu-HU" altLang="hu-HU" sz="1662" dirty="0"/>
              <a:t>, </a:t>
            </a:r>
            <a:r>
              <a:rPr lang="hu-HU" altLang="hu-HU" sz="1662" dirty="0" err="1"/>
              <a:t>Azospirillum</a:t>
            </a:r>
            <a:r>
              <a:rPr lang="hu-HU" altLang="hu-HU" sz="1662" dirty="0"/>
              <a:t> </a:t>
            </a:r>
            <a:r>
              <a:rPr lang="hu-HU" altLang="hu-HU" sz="1662" dirty="0" err="1"/>
              <a:t>lipoferum</a:t>
            </a:r>
            <a:r>
              <a:rPr lang="hu-HU" altLang="hu-HU" sz="1662" dirty="0"/>
              <a:t> és </a:t>
            </a:r>
            <a:r>
              <a:rPr lang="hu-HU" altLang="hu-HU" sz="1662" dirty="0" err="1"/>
              <a:t>Micrococcus</a:t>
            </a:r>
            <a:r>
              <a:rPr lang="hu-HU" altLang="hu-HU" sz="1662" dirty="0"/>
              <a:t> </a:t>
            </a:r>
            <a:r>
              <a:rPr lang="hu-HU" altLang="hu-HU" sz="1662" dirty="0" err="1"/>
              <a:t>roseus</a:t>
            </a:r>
            <a:r>
              <a:rPr lang="hu-HU" altLang="hu-HU" sz="1662" dirty="0"/>
              <a:t>, </a:t>
            </a:r>
          </a:p>
          <a:p>
            <a:pPr algn="ctr" eaLnBrk="1" hangingPunct="1">
              <a:spcBef>
                <a:spcPct val="20000"/>
              </a:spcBef>
            </a:pPr>
            <a:r>
              <a:rPr lang="hu-HU" altLang="hu-HU" sz="1662" dirty="0"/>
              <a:t>telepek </a:t>
            </a:r>
            <a:r>
              <a:rPr lang="hu-HU" altLang="hu-HU" sz="1662" dirty="0" err="1"/>
              <a:t>petricsésze</a:t>
            </a:r>
            <a:r>
              <a:rPr lang="hu-HU" altLang="hu-HU" sz="1662" dirty="0"/>
              <a:t> </a:t>
            </a:r>
            <a:r>
              <a:rPr lang="hu-HU" altLang="hu-HU" sz="1662" dirty="0" err="1"/>
              <a:t>agaron</a:t>
            </a:r>
            <a:endParaRPr lang="hu-HU" altLang="hu-HU" sz="1662" dirty="0"/>
          </a:p>
        </p:txBody>
      </p:sp>
      <p:sp>
        <p:nvSpPr>
          <p:cNvPr id="16" name="Cím 1">
            <a:extLst>
              <a:ext uri="{FF2B5EF4-FFF2-40B4-BE49-F238E27FC236}">
                <a16:creationId xmlns:a16="http://schemas.microsoft.com/office/drawing/2014/main" id="{017EC1AB-1830-A749-B6C3-32E2C277C556}"/>
              </a:ext>
            </a:extLst>
          </p:cNvPr>
          <p:cNvSpPr txBox="1">
            <a:spLocks/>
          </p:cNvSpPr>
          <p:nvPr/>
        </p:nvSpPr>
        <p:spPr>
          <a:xfrm>
            <a:off x="5180313" y="2095315"/>
            <a:ext cx="3113837" cy="1235441"/>
          </a:xfrm>
          <a:prstGeom prst="rect">
            <a:avLst/>
          </a:prstGeom>
        </p:spPr>
        <p:txBody>
          <a:bodyPr vert="horz" lIns="84406" tIns="42203" rIns="84406" bIns="4220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Köszönöm </a:t>
            </a:r>
            <a:b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figyelmet!</a:t>
            </a:r>
          </a:p>
        </p:txBody>
      </p:sp>
      <p:pic>
        <p:nvPicPr>
          <p:cNvPr id="18" name="Kép 17" descr="A képen étel látható&#10;&#10;Automatikusan generált leírás">
            <a:extLst>
              <a:ext uri="{FF2B5EF4-FFF2-40B4-BE49-F238E27FC236}">
                <a16:creationId xmlns:a16="http://schemas.microsoft.com/office/drawing/2014/main" id="{F97AD4FB-C103-4926-908A-A2E075A165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854" y="4440794"/>
            <a:ext cx="3113836" cy="16035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B1D05E95-0E21-47FB-81FC-2BB71512AC01}"/>
              </a:ext>
            </a:extLst>
          </p:cNvPr>
          <p:cNvSpPr txBox="1"/>
          <p:nvPr/>
        </p:nvSpPr>
        <p:spPr>
          <a:xfrm>
            <a:off x="4552916" y="5368954"/>
            <a:ext cx="2790825" cy="1323439"/>
          </a:xfrm>
          <a:prstGeom prst="rect">
            <a:avLst/>
          </a:prstGeom>
          <a:solidFill>
            <a:srgbClr val="013E7F"/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000" b="1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Mikrobiológiával a talajért, </a:t>
            </a:r>
            <a:br>
              <a:rPr lang="hu-HU" sz="2000" b="1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növényért, </a:t>
            </a:r>
            <a:br>
              <a:rPr lang="hu-HU" sz="2000" b="1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spc="2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életért!</a:t>
            </a:r>
          </a:p>
        </p:txBody>
      </p:sp>
    </p:spTree>
    <p:extLst>
      <p:ext uri="{BB962C8B-B14F-4D97-AF65-F5344CB8AC3E}">
        <p14:creationId xmlns:p14="http://schemas.microsoft.com/office/powerpoint/2010/main" val="243275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um 12">
            <a:extLst>
              <a:ext uri="{FF2B5EF4-FFF2-40B4-BE49-F238E27FC236}">
                <a16:creationId xmlns:a16="http://schemas.microsoft.com/office/drawing/2014/main" id="{2A6C093A-49F5-4BD0-AD94-38ECC05B08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67810" y="3639199"/>
          <a:ext cx="1565367" cy="154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9" name="CorelPhotoPaint.Image.7" r:id="rId4" imgW="3752640" imgH="3705120" progId="CorelPhotoPaint.Image.7">
                  <p:embed/>
                </p:oleObj>
              </mc:Choice>
              <mc:Fallback>
                <p:oleObj name="CorelPhotoPaint.Image.7" r:id="rId4" imgW="3752640" imgH="3705120" progId="CorelPhotoPaint.Image.7">
                  <p:embed/>
                  <p:pic>
                    <p:nvPicPr>
                      <p:cNvPr id="13" name="Objektum 12">
                        <a:extLst>
                          <a:ext uri="{FF2B5EF4-FFF2-40B4-BE49-F238E27FC236}">
                            <a16:creationId xmlns:a16="http://schemas.microsoft.com/office/drawing/2014/main" id="{2A6C093A-49F5-4BD0-AD94-38ECC05B08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7810" y="3639199"/>
                        <a:ext cx="1565367" cy="1545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artalom helye 1">
            <a:extLst>
              <a:ext uri="{FF2B5EF4-FFF2-40B4-BE49-F238E27FC236}">
                <a16:creationId xmlns:a16="http://schemas.microsoft.com/office/drawing/2014/main" id="{8AAA2A1C-67C2-F545-A968-68322453586F}"/>
              </a:ext>
            </a:extLst>
          </p:cNvPr>
          <p:cNvSpPr txBox="1">
            <a:spLocks/>
          </p:cNvSpPr>
          <p:nvPr/>
        </p:nvSpPr>
        <p:spPr>
          <a:xfrm>
            <a:off x="267110" y="1279008"/>
            <a:ext cx="8323088" cy="788603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21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F12DE16-94F2-AC42-AF71-4335118BB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200" y="4079652"/>
            <a:ext cx="1489522" cy="149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26DCF79-C7B7-4FA3-A3F4-CDFC823BD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33475"/>
            <a:ext cx="7772400" cy="2086945"/>
          </a:xfrm>
        </p:spPr>
        <p:txBody>
          <a:bodyPr anchor="t">
            <a:noAutofit/>
          </a:bodyPr>
          <a:lstStyle/>
          <a:p>
            <a:r>
              <a:rPr lang="hu-HU" sz="3600" dirty="0"/>
              <a:t>A talaj </a:t>
            </a:r>
            <a:br>
              <a:rPr lang="hu-HU" sz="3600" dirty="0"/>
            </a:br>
            <a:r>
              <a:rPr lang="hu-HU" sz="3600" dirty="0"/>
              <a:t>a genetikai potenciál kihasználásának </a:t>
            </a:r>
            <a:br>
              <a:rPr lang="hu-HU" sz="3600" dirty="0"/>
            </a:br>
            <a:r>
              <a:rPr lang="hu-HU" sz="3600" dirty="0"/>
              <a:t>korlátozó tényezője lett!</a:t>
            </a:r>
            <a:br>
              <a:rPr lang="hu-HU" sz="3600" dirty="0"/>
            </a:br>
            <a:endParaRPr lang="hu-HU" sz="3600" dirty="0"/>
          </a:p>
        </p:txBody>
      </p:sp>
      <p:graphicFrame>
        <p:nvGraphicFramePr>
          <p:cNvPr id="14" name="Objektum 13">
            <a:extLst>
              <a:ext uri="{FF2B5EF4-FFF2-40B4-BE49-F238E27FC236}">
                <a16:creationId xmlns:a16="http://schemas.microsoft.com/office/drawing/2014/main" id="{C303D854-8F8A-4F38-96AE-F1A78265DE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23727" y="4409175"/>
          <a:ext cx="1525621" cy="1705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0" name="CorelPhotoPaint.Image.7" r:id="rId7" imgW="1457280" imgH="1628640" progId="CorelPhotoPaint.Image.7">
                  <p:embed/>
                </p:oleObj>
              </mc:Choice>
              <mc:Fallback>
                <p:oleObj name="CorelPhotoPaint.Image.7" r:id="rId7" imgW="1457280" imgH="1628640" progId="CorelPhotoPaint.Image.7">
                  <p:embed/>
                  <p:pic>
                    <p:nvPicPr>
                      <p:cNvPr id="14" name="Objektum 13">
                        <a:extLst>
                          <a:ext uri="{FF2B5EF4-FFF2-40B4-BE49-F238E27FC236}">
                            <a16:creationId xmlns:a16="http://schemas.microsoft.com/office/drawing/2014/main" id="{C303D854-8F8A-4F38-96AE-F1A78265DE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3727" y="4409175"/>
                        <a:ext cx="1525621" cy="1705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um 14">
            <a:extLst>
              <a:ext uri="{FF2B5EF4-FFF2-40B4-BE49-F238E27FC236}">
                <a16:creationId xmlns:a16="http://schemas.microsoft.com/office/drawing/2014/main" id="{DC7C60A9-227E-43F4-AAB3-69B0AF5228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9348" y="4982321"/>
          <a:ext cx="1390929" cy="1630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1" name="CorelPhotoPaint.Image.7" r:id="rId9" imgW="8810280" imgH="10296360" progId="CorelPhotoPaint.Image.7">
                  <p:embed/>
                </p:oleObj>
              </mc:Choice>
              <mc:Fallback>
                <p:oleObj name="CorelPhotoPaint.Image.7" r:id="rId9" imgW="8810280" imgH="10296360" progId="CorelPhotoPaint.Image.7">
                  <p:embed/>
                  <p:pic>
                    <p:nvPicPr>
                      <p:cNvPr id="15" name="Objektum 14">
                        <a:extLst>
                          <a:ext uri="{FF2B5EF4-FFF2-40B4-BE49-F238E27FC236}">
                            <a16:creationId xmlns:a16="http://schemas.microsoft.com/office/drawing/2014/main" id="{DC7C60A9-227E-43F4-AAB3-69B0AF5228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49348" y="4982321"/>
                        <a:ext cx="1390929" cy="1630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DD070D35-609B-4707-8CBC-F89E44A3B061}"/>
                  </a:ext>
                </a:extLst>
              </p14:cNvPr>
              <p14:cNvContentPartPr/>
              <p14:nvPr/>
            </p14:nvContentPartPr>
            <p14:xfrm>
              <a:off x="3980134" y="3755704"/>
              <a:ext cx="332" cy="332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DD070D35-609B-4707-8CBC-F89E44A3B06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76150" y="3751720"/>
                <a:ext cx="8300" cy="8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FF42D4B4-3863-48AB-8F37-B2EF87ECA840}"/>
                  </a:ext>
                </a:extLst>
              </p14:cNvPr>
              <p14:cNvContentPartPr/>
              <p14:nvPr/>
            </p14:nvContentPartPr>
            <p14:xfrm>
              <a:off x="4037956" y="3739421"/>
              <a:ext cx="332" cy="332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FF42D4B4-3863-48AB-8F37-B2EF87ECA8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33972" y="3735437"/>
                <a:ext cx="8300" cy="83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Ív 18">
            <a:extLst>
              <a:ext uri="{FF2B5EF4-FFF2-40B4-BE49-F238E27FC236}">
                <a16:creationId xmlns:a16="http://schemas.microsoft.com/office/drawing/2014/main" id="{62C1B833-71FB-48D3-AB40-F4B871BF8818}"/>
              </a:ext>
            </a:extLst>
          </p:cNvPr>
          <p:cNvSpPr/>
          <p:nvPr/>
        </p:nvSpPr>
        <p:spPr>
          <a:xfrm rot="352001">
            <a:off x="-424055" y="3792711"/>
            <a:ext cx="8880595" cy="2491422"/>
          </a:xfrm>
          <a:custGeom>
            <a:avLst/>
            <a:gdLst>
              <a:gd name="connsiteX0" fmla="*/ 4120243 w 8880595"/>
              <a:gd name="connsiteY0" fmla="*/ 3240 h 2491422"/>
              <a:gd name="connsiteX1" fmla="*/ 5384682 w 8880595"/>
              <a:gd name="connsiteY1" fmla="*/ 28501 h 2491422"/>
              <a:gd name="connsiteX2" fmla="*/ 8880567 w 8880595"/>
              <a:gd name="connsiteY2" fmla="*/ 1250203 h 2491422"/>
              <a:gd name="connsiteX3" fmla="*/ 4440298 w 8880595"/>
              <a:gd name="connsiteY3" fmla="*/ 1245711 h 2491422"/>
              <a:gd name="connsiteX4" fmla="*/ 4120243 w 8880595"/>
              <a:gd name="connsiteY4" fmla="*/ 3240 h 2491422"/>
              <a:gd name="connsiteX0" fmla="*/ 4120243 w 8880595"/>
              <a:gd name="connsiteY0" fmla="*/ 3240 h 2491422"/>
              <a:gd name="connsiteX1" fmla="*/ 5384682 w 8880595"/>
              <a:gd name="connsiteY1" fmla="*/ 28501 h 2491422"/>
              <a:gd name="connsiteX2" fmla="*/ 8880567 w 8880595"/>
              <a:gd name="connsiteY2" fmla="*/ 1250203 h 249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80595" h="2491422" stroke="0" extrusionOk="0">
                <a:moveTo>
                  <a:pt x="4120243" y="3240"/>
                </a:moveTo>
                <a:cubicBezTo>
                  <a:pt x="4490312" y="17675"/>
                  <a:pt x="4957025" y="-19708"/>
                  <a:pt x="5384682" y="28501"/>
                </a:cubicBezTo>
                <a:cubicBezTo>
                  <a:pt x="7327610" y="164188"/>
                  <a:pt x="8922982" y="732292"/>
                  <a:pt x="8880567" y="1250203"/>
                </a:cubicBezTo>
                <a:cubicBezTo>
                  <a:pt x="8187755" y="1193971"/>
                  <a:pt x="6363223" y="1254236"/>
                  <a:pt x="4440298" y="1245711"/>
                </a:cubicBezTo>
                <a:cubicBezTo>
                  <a:pt x="4233708" y="904828"/>
                  <a:pt x="4128351" y="241938"/>
                  <a:pt x="4120243" y="3240"/>
                </a:cubicBezTo>
                <a:close/>
              </a:path>
              <a:path w="8880595" h="2491422" fill="none" extrusionOk="0">
                <a:moveTo>
                  <a:pt x="4120243" y="3240"/>
                </a:moveTo>
                <a:cubicBezTo>
                  <a:pt x="4538905" y="19855"/>
                  <a:pt x="4962930" y="-964"/>
                  <a:pt x="5384682" y="28501"/>
                </a:cubicBezTo>
                <a:cubicBezTo>
                  <a:pt x="7382203" y="191242"/>
                  <a:pt x="8937935" y="617252"/>
                  <a:pt x="8880567" y="1250203"/>
                </a:cubicBezTo>
              </a:path>
            </a:pathLst>
          </a:custGeom>
          <a:noFill/>
          <a:ln w="209550">
            <a:solidFill>
              <a:schemeClr val="bg1"/>
            </a:solidFill>
            <a:prstDash val="sysDot"/>
            <a:headEnd type="none" w="med" len="med"/>
            <a:tailEnd type="triangle" w="med" len="med"/>
            <a:extLst>
              <a:ext uri="{C807C97D-BFC1-408E-A445-0C87EB9F89A2}">
                <ask:lineSketchStyleProps xmlns:ask="http://schemas.microsoft.com/office/drawing/2018/sketchyshapes" sd="3011843043">
                  <a:prstGeom prst="arc">
                    <a:avLst>
                      <a:gd name="adj1" fmla="val 15333294"/>
                      <a:gd name="adj2" fmla="val 3478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sz="1662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29FCCB2B-8A48-4A32-AE39-6C3840EB95CB}"/>
              </a:ext>
            </a:extLst>
          </p:cNvPr>
          <p:cNvSpPr/>
          <p:nvPr/>
        </p:nvSpPr>
        <p:spPr>
          <a:xfrm>
            <a:off x="34063" y="5543862"/>
            <a:ext cx="156966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sz="2400" b="1" dirty="0">
                <a:latin typeface="Century Gothic" panose="020B0502020202020204" pitchFamily="34" charset="0"/>
              </a:rPr>
              <a:t>Genetika</a:t>
            </a:r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CB6FBD2B-1FBF-4B25-BC97-242D30C413DE}"/>
              </a:ext>
            </a:extLst>
          </p:cNvPr>
          <p:cNvSpPr/>
          <p:nvPr/>
        </p:nvSpPr>
        <p:spPr>
          <a:xfrm>
            <a:off x="7796178" y="3365953"/>
            <a:ext cx="1436612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Talajélet</a:t>
            </a:r>
          </a:p>
        </p:txBody>
      </p:sp>
      <p:pic>
        <p:nvPicPr>
          <p:cNvPr id="4" name="Ábra 3" descr="Nyíl: egyenes">
            <a:extLst>
              <a:ext uri="{FF2B5EF4-FFF2-40B4-BE49-F238E27FC236}">
                <a16:creationId xmlns:a16="http://schemas.microsoft.com/office/drawing/2014/main" id="{B1241CD4-28DC-4F63-97BD-3B7DC3F76A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-258149" y="3747574"/>
            <a:ext cx="2198488" cy="1394091"/>
          </a:xfrm>
          <a:prstGeom prst="rect">
            <a:avLst/>
          </a:prstGeom>
        </p:spPr>
      </p:pic>
      <p:pic>
        <p:nvPicPr>
          <p:cNvPr id="20" name="Ábra 19" descr="Nyíl: egyenes">
            <a:extLst>
              <a:ext uri="{FF2B5EF4-FFF2-40B4-BE49-F238E27FC236}">
                <a16:creationId xmlns:a16="http://schemas.microsoft.com/office/drawing/2014/main" id="{F61B39FD-4916-447A-9A52-D00C61D0FD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 flipV="1">
            <a:off x="7644097" y="4200681"/>
            <a:ext cx="2140220" cy="13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5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zalagnyíl jobbra 21">
            <a:extLst>
              <a:ext uri="{FF2B5EF4-FFF2-40B4-BE49-F238E27FC236}">
                <a16:creationId xmlns:a16="http://schemas.microsoft.com/office/drawing/2014/main" id="{8AD17776-F3B1-4A20-AD56-D06D94C33E42}"/>
              </a:ext>
            </a:extLst>
          </p:cNvPr>
          <p:cNvSpPr/>
          <p:nvPr/>
        </p:nvSpPr>
        <p:spPr>
          <a:xfrm>
            <a:off x="738491" y="2047126"/>
            <a:ext cx="2459437" cy="2993909"/>
          </a:xfrm>
          <a:prstGeom prst="curvedRightArrow">
            <a:avLst>
              <a:gd name="adj1" fmla="val 25000"/>
              <a:gd name="adj2" fmla="val 37250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62" dirty="0">
              <a:solidFill>
                <a:schemeClr val="tx1"/>
              </a:solidFill>
            </a:endParaRPr>
          </a:p>
        </p:txBody>
      </p:sp>
      <p:sp>
        <p:nvSpPr>
          <p:cNvPr id="22" name="Szalagnyíl jobbra 21">
            <a:extLst>
              <a:ext uri="{FF2B5EF4-FFF2-40B4-BE49-F238E27FC236}">
                <a16:creationId xmlns:a16="http://schemas.microsoft.com/office/drawing/2014/main" id="{B92163FE-DA02-CB47-9D0E-BDF2A845FF01}"/>
              </a:ext>
            </a:extLst>
          </p:cNvPr>
          <p:cNvSpPr/>
          <p:nvPr/>
        </p:nvSpPr>
        <p:spPr>
          <a:xfrm flipH="1" flipV="1">
            <a:off x="5157908" y="3780314"/>
            <a:ext cx="2686502" cy="2712304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62" dirty="0">
              <a:solidFill>
                <a:schemeClr val="tx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46F5AA2-0B9B-40F5-AECE-9E910C8C0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660" y="5558203"/>
            <a:ext cx="2904679" cy="1010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45ADFA5-28DB-46D9-A402-BC7C6A84D9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59658" y="1994651"/>
            <a:ext cx="2797927" cy="675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7271AAE8-7E59-CD41-B995-018BD9D3E36C}"/>
              </a:ext>
            </a:extLst>
          </p:cNvPr>
          <p:cNvSpPr txBox="1">
            <a:spLocks/>
          </p:cNvSpPr>
          <p:nvPr/>
        </p:nvSpPr>
        <p:spPr>
          <a:xfrm>
            <a:off x="874372" y="515516"/>
            <a:ext cx="7596554" cy="61887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hu-HU" sz="369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EAB8B20-CB16-AE45-BCA2-6A1F4169C070}"/>
              </a:ext>
            </a:extLst>
          </p:cNvPr>
          <p:cNvSpPr txBox="1"/>
          <p:nvPr/>
        </p:nvSpPr>
        <p:spPr>
          <a:xfrm>
            <a:off x="3088029" y="2047127"/>
            <a:ext cx="2448042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585" b="1" dirty="0"/>
              <a:t>KLÍMAVÁLTOZÁS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F33439B-7CEF-0444-8A4E-AA2BF1B542A9}"/>
              </a:ext>
            </a:extLst>
          </p:cNvPr>
          <p:cNvSpPr txBox="1"/>
          <p:nvPr/>
        </p:nvSpPr>
        <p:spPr>
          <a:xfrm>
            <a:off x="4856073" y="5063196"/>
            <a:ext cx="1147622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15" dirty="0">
                <a:solidFill>
                  <a:schemeClr val="bg1"/>
                </a:solidFill>
              </a:rPr>
              <a:t>Vízhiány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4EE76EF-46E2-1A45-848E-355F5F1CFA69}"/>
              </a:ext>
            </a:extLst>
          </p:cNvPr>
          <p:cNvSpPr txBox="1"/>
          <p:nvPr/>
        </p:nvSpPr>
        <p:spPr>
          <a:xfrm>
            <a:off x="4706388" y="2644491"/>
            <a:ext cx="894797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15" dirty="0">
                <a:solidFill>
                  <a:schemeClr val="bg1"/>
                </a:solidFill>
              </a:rPr>
              <a:t>Hőség</a:t>
            </a:r>
          </a:p>
        </p:txBody>
      </p:sp>
      <p:sp>
        <p:nvSpPr>
          <p:cNvPr id="19" name="Lefelé nyíl 16">
            <a:extLst>
              <a:ext uri="{FF2B5EF4-FFF2-40B4-BE49-F238E27FC236}">
                <a16:creationId xmlns:a16="http://schemas.microsoft.com/office/drawing/2014/main" id="{76B7FE85-6CDF-114C-8083-3AD470FAF052}"/>
              </a:ext>
            </a:extLst>
          </p:cNvPr>
          <p:cNvSpPr/>
          <p:nvPr/>
        </p:nvSpPr>
        <p:spPr>
          <a:xfrm>
            <a:off x="4134714" y="2613413"/>
            <a:ext cx="265876" cy="30636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62" dirty="0">
              <a:solidFill>
                <a:schemeClr val="bg1"/>
              </a:solidFill>
            </a:endParaRPr>
          </a:p>
        </p:txBody>
      </p:sp>
      <p:sp>
        <p:nvSpPr>
          <p:cNvPr id="3" name="Cím 2">
            <a:extLst>
              <a:ext uri="{FF2B5EF4-FFF2-40B4-BE49-F238E27FC236}">
                <a16:creationId xmlns:a16="http://schemas.microsoft.com/office/drawing/2014/main" id="{778B7420-CBAE-42B2-9739-281A4E1C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48" y="1161419"/>
            <a:ext cx="7962158" cy="697135"/>
          </a:xfrm>
        </p:spPr>
        <p:txBody>
          <a:bodyPr anchor="t">
            <a:normAutofit/>
          </a:bodyPr>
          <a:lstStyle/>
          <a:p>
            <a:pPr algn="ctr"/>
            <a:r>
              <a:rPr lang="hu-HU" sz="4062" dirty="0"/>
              <a:t>Megoldás – a lábunk alatt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174CFCED-92DF-3D44-ADBD-680598865B58}"/>
              </a:ext>
            </a:extLst>
          </p:cNvPr>
          <p:cNvSpPr txBox="1"/>
          <p:nvPr/>
        </p:nvSpPr>
        <p:spPr>
          <a:xfrm>
            <a:off x="3453137" y="5555392"/>
            <a:ext cx="22699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TALAJ </a:t>
            </a:r>
          </a:p>
          <a:p>
            <a:pPr algn="ctr"/>
            <a:r>
              <a:rPr lang="hu-HU" sz="2800" b="1" dirty="0">
                <a:solidFill>
                  <a:schemeClr val="bg1"/>
                </a:solidFill>
              </a:rPr>
              <a:t>PUFFERHATÁS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DA8F8047-465C-4D50-A653-3C14583113E7}"/>
              </a:ext>
            </a:extLst>
          </p:cNvPr>
          <p:cNvSpPr txBox="1"/>
          <p:nvPr/>
        </p:nvSpPr>
        <p:spPr>
          <a:xfrm>
            <a:off x="6241991" y="5026744"/>
            <a:ext cx="2517151" cy="562630"/>
          </a:xfrm>
          <a:prstGeom prst="flowChartTerminator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2000" dirty="0"/>
              <a:t> TERMÉSBIZTONSÁG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0BD0DFE3-8005-43CE-BD43-34498D765A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946" y="3006454"/>
            <a:ext cx="1044127" cy="2461872"/>
          </a:xfrm>
          <a:prstGeom prst="rect">
            <a:avLst/>
          </a:prstGeom>
        </p:spPr>
      </p:pic>
      <p:sp>
        <p:nvSpPr>
          <p:cNvPr id="20" name="Felfelé nyíl 17">
            <a:extLst>
              <a:ext uri="{FF2B5EF4-FFF2-40B4-BE49-F238E27FC236}">
                <a16:creationId xmlns:a16="http://schemas.microsoft.com/office/drawing/2014/main" id="{8B43F96F-1613-574D-8BC7-386A8687E322}"/>
              </a:ext>
            </a:extLst>
          </p:cNvPr>
          <p:cNvSpPr/>
          <p:nvPr/>
        </p:nvSpPr>
        <p:spPr>
          <a:xfrm>
            <a:off x="3857996" y="5279794"/>
            <a:ext cx="269317" cy="33234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62" dirty="0">
              <a:solidFill>
                <a:schemeClr val="bg1"/>
              </a:solidFill>
            </a:endParaRP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7F3436B7-D246-4B12-848E-3F3DABCA405F}"/>
              </a:ext>
            </a:extLst>
          </p:cNvPr>
          <p:cNvSpPr txBox="1"/>
          <p:nvPr/>
        </p:nvSpPr>
        <p:spPr>
          <a:xfrm>
            <a:off x="2902844" y="5041036"/>
            <a:ext cx="851515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15" dirty="0">
                <a:solidFill>
                  <a:schemeClr val="bg1"/>
                </a:solidFill>
              </a:rPr>
              <a:t>Belvíz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D651C16D-E97C-46BC-8A81-77738DCECF13}"/>
              </a:ext>
            </a:extLst>
          </p:cNvPr>
          <p:cNvSpPr txBox="1"/>
          <p:nvPr/>
        </p:nvSpPr>
        <p:spPr>
          <a:xfrm>
            <a:off x="3036312" y="2667100"/>
            <a:ext cx="895566" cy="433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215" dirty="0">
                <a:solidFill>
                  <a:schemeClr val="bg1"/>
                </a:solidFill>
              </a:rPr>
              <a:t>Aszály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AB5C769-460A-0B44-8180-304ED10F5A82}"/>
              </a:ext>
            </a:extLst>
          </p:cNvPr>
          <p:cNvSpPr txBox="1"/>
          <p:nvPr/>
        </p:nvSpPr>
        <p:spPr>
          <a:xfrm>
            <a:off x="68047" y="2999771"/>
            <a:ext cx="2891611" cy="908864"/>
          </a:xfrm>
          <a:prstGeom prst="flowChartTerminator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STRESSZ </a:t>
            </a:r>
            <a:br>
              <a:rPr lang="hu-HU" b="1" dirty="0">
                <a:solidFill>
                  <a:schemeClr val="bg1"/>
                </a:solidFill>
              </a:rPr>
            </a:br>
            <a:r>
              <a:rPr lang="hu-HU" dirty="0">
                <a:solidFill>
                  <a:schemeClr val="bg1"/>
                </a:solidFill>
              </a:rPr>
              <a:t>TERMÉSBIZONYTALANSÁG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21" name="Felfelé nyíl 17">
            <a:extLst>
              <a:ext uri="{FF2B5EF4-FFF2-40B4-BE49-F238E27FC236}">
                <a16:creationId xmlns:a16="http://schemas.microsoft.com/office/drawing/2014/main" id="{D2501C52-325B-4676-9A82-53D1FF541EDD}"/>
              </a:ext>
            </a:extLst>
          </p:cNvPr>
          <p:cNvSpPr/>
          <p:nvPr/>
        </p:nvSpPr>
        <p:spPr>
          <a:xfrm>
            <a:off x="4228736" y="5279793"/>
            <a:ext cx="269317" cy="33234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62" dirty="0">
              <a:solidFill>
                <a:schemeClr val="bg1"/>
              </a:solidFill>
            </a:endParaRPr>
          </a:p>
        </p:txBody>
      </p:sp>
      <p:sp>
        <p:nvSpPr>
          <p:cNvPr id="23" name="Felfelé nyíl 17">
            <a:extLst>
              <a:ext uri="{FF2B5EF4-FFF2-40B4-BE49-F238E27FC236}">
                <a16:creationId xmlns:a16="http://schemas.microsoft.com/office/drawing/2014/main" id="{BF9FC7B9-D0AA-4F43-9D32-6FD97A576894}"/>
              </a:ext>
            </a:extLst>
          </p:cNvPr>
          <p:cNvSpPr/>
          <p:nvPr/>
        </p:nvSpPr>
        <p:spPr>
          <a:xfrm>
            <a:off x="4549913" y="5284540"/>
            <a:ext cx="269317" cy="33234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6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343B6EA3-FAF6-420C-9F53-A4FD2C1A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Hallottak erről az emberről?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2A733BE-14A1-420C-BB18-40483CB65A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2202" y="2324100"/>
            <a:ext cx="2203632" cy="3011471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2F84AAF5-1E7C-4BDF-B51A-DD44532BEC3D}"/>
              </a:ext>
            </a:extLst>
          </p:cNvPr>
          <p:cNvSpPr/>
          <p:nvPr/>
        </p:nvSpPr>
        <p:spPr>
          <a:xfrm>
            <a:off x="3075966" y="2109793"/>
            <a:ext cx="5910606" cy="442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3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biológiai alapon álló, takarékos talajművelés fontosságát hirdette </a:t>
            </a:r>
          </a:p>
          <a:p>
            <a:pPr algn="ctr"/>
            <a:r>
              <a:rPr lang="hu-HU" sz="3323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 70 évvel ezelőtt!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Talajerőgazdálkodás = talajtermékenység gazdálkodás</a:t>
            </a:r>
          </a:p>
          <a:p>
            <a:r>
              <a:rPr lang="hu-HU" sz="184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 művei: </a:t>
            </a:r>
          </a:p>
          <a:p>
            <a:pPr marL="263775" indent="-263775">
              <a:buFont typeface="Arial" panose="020B0604020202020204" pitchFamily="34" charset="0"/>
              <a:buChar char="•"/>
            </a:pPr>
            <a:r>
              <a:rPr lang="hu-HU" sz="147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Talajerőgazdálkodás</a:t>
            </a:r>
            <a:r>
              <a:rPr lang="hu-HU" sz="14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(Bp., 1956);</a:t>
            </a:r>
          </a:p>
          <a:p>
            <a:pPr marL="263775" indent="-263775">
              <a:buFont typeface="Arial" panose="020B0604020202020204" pitchFamily="34" charset="0"/>
              <a:buChar char="•"/>
            </a:pPr>
            <a:r>
              <a:rPr lang="hu-HU" sz="14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földművelés irányelvei (Bp., 1961); </a:t>
            </a:r>
          </a:p>
          <a:p>
            <a:pPr marL="263775" indent="-263775">
              <a:buFont typeface="Arial" panose="020B0604020202020204" pitchFamily="34" charset="0"/>
              <a:buChar char="•"/>
            </a:pPr>
            <a:r>
              <a:rPr lang="hu-HU" sz="14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lucerna termesztése és védelme (Manninger Gusztáv Adolffal, Bp., 1966); </a:t>
            </a:r>
          </a:p>
          <a:p>
            <a:pPr marL="263775" indent="-263775">
              <a:buFont typeface="Arial" panose="020B0604020202020204" pitchFamily="34" charset="0"/>
              <a:buChar char="•"/>
            </a:pPr>
            <a:r>
              <a:rPr lang="hu-HU" sz="147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Földművelés és talajerőgazdálkodás </a:t>
            </a:r>
            <a:r>
              <a:rPr lang="hu-HU" sz="147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(Bp., 1972).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D40626A3-2318-4E3D-8BCA-5C8498A10430}"/>
              </a:ext>
            </a:extLst>
          </p:cNvPr>
          <p:cNvSpPr/>
          <p:nvPr/>
        </p:nvSpPr>
        <p:spPr>
          <a:xfrm>
            <a:off x="1034835" y="5350475"/>
            <a:ext cx="1600118" cy="603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Kemenesy</a:t>
            </a:r>
            <a:r>
              <a:rPr lang="hu-HU" sz="166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Ernő </a:t>
            </a:r>
          </a:p>
          <a:p>
            <a:r>
              <a:rPr lang="hu-HU" sz="166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(1891-1985)</a:t>
            </a:r>
          </a:p>
        </p:txBody>
      </p:sp>
    </p:spTree>
    <p:extLst>
      <p:ext uri="{BB962C8B-B14F-4D97-AF65-F5344CB8AC3E}">
        <p14:creationId xmlns:p14="http://schemas.microsoft.com/office/powerpoint/2010/main" val="928579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B2A733BE-14A1-420C-BB18-40483CB65A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73789" y="1115439"/>
            <a:ext cx="1790518" cy="2446912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62352824-0970-4854-BD5F-C70608E9C523}"/>
              </a:ext>
            </a:extLst>
          </p:cNvPr>
          <p:cNvSpPr/>
          <p:nvPr/>
        </p:nvSpPr>
        <p:spPr>
          <a:xfrm>
            <a:off x="419921" y="3468114"/>
            <a:ext cx="2115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Century Gothic" panose="020B0502020202020204" pitchFamily="34" charset="0"/>
              </a:rPr>
              <a:t>Cserháti Sándor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Century Gothic" panose="020B0502020202020204" pitchFamily="34" charset="0"/>
              </a:rPr>
              <a:t>(1852-1909)</a:t>
            </a:r>
            <a:endParaRPr lang="hu-HU" i="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1C952F0-A821-46E7-877F-2A9ACC019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77" y="1097567"/>
            <a:ext cx="1619250" cy="2352675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3EA42D9-61DE-461D-B05E-FCB1C508BE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882" y="1097566"/>
            <a:ext cx="1717694" cy="2266821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70902B5C-E334-4A71-AB31-29C85CC4BDE8}"/>
              </a:ext>
            </a:extLst>
          </p:cNvPr>
          <p:cNvSpPr/>
          <p:nvPr/>
        </p:nvSpPr>
        <p:spPr>
          <a:xfrm>
            <a:off x="2512480" y="3468114"/>
            <a:ext cx="1854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Century Gothic" panose="020B0502020202020204" pitchFamily="34" charset="0"/>
              </a:rPr>
              <a:t>Gyárfás József </a:t>
            </a:r>
            <a:br>
              <a:rPr lang="hu-HU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hu-HU" dirty="0">
                <a:solidFill>
                  <a:schemeClr val="bg1"/>
                </a:solidFill>
                <a:latin typeface="Century Gothic" panose="020B0502020202020204" pitchFamily="34" charset="0"/>
              </a:rPr>
              <a:t>(1875-1965)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04414535-06D2-4A57-9DB1-E961DC1E298E}"/>
              </a:ext>
            </a:extLst>
          </p:cNvPr>
          <p:cNvSpPr/>
          <p:nvPr/>
        </p:nvSpPr>
        <p:spPr>
          <a:xfrm>
            <a:off x="6841457" y="3562351"/>
            <a:ext cx="1854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Kemenesy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Ernő </a:t>
            </a:r>
            <a:b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(1891-1985)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5B8AAE1-E7CA-4FA2-8D70-4CC0FFFE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1931" y="1115439"/>
            <a:ext cx="1980116" cy="244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églalap 15">
            <a:extLst>
              <a:ext uri="{FF2B5EF4-FFF2-40B4-BE49-F238E27FC236}">
                <a16:creationId xmlns:a16="http://schemas.microsoft.com/office/drawing/2014/main" id="{D88C430F-9C32-4616-8F74-B11BB7D3855A}"/>
              </a:ext>
            </a:extLst>
          </p:cNvPr>
          <p:cNvSpPr/>
          <p:nvPr/>
        </p:nvSpPr>
        <p:spPr>
          <a:xfrm>
            <a:off x="4545192" y="3468114"/>
            <a:ext cx="1885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Kerpely</a:t>
            </a: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Kálmán</a:t>
            </a:r>
            <a:b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(1864-1940)</a:t>
            </a:r>
          </a:p>
        </p:txBody>
      </p:sp>
      <p:pic>
        <p:nvPicPr>
          <p:cNvPr id="7172" name="Picture 4" descr="Képtalálatok a következőre: manninger g adolf">
            <a:extLst>
              <a:ext uri="{FF2B5EF4-FFF2-40B4-BE49-F238E27FC236}">
                <a16:creationId xmlns:a16="http://schemas.microsoft.com/office/drawing/2014/main" id="{11E0B329-A583-4890-B74E-5C6DF538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277" y="4104036"/>
            <a:ext cx="1709747" cy="262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églalap 19">
            <a:extLst>
              <a:ext uri="{FF2B5EF4-FFF2-40B4-BE49-F238E27FC236}">
                <a16:creationId xmlns:a16="http://schemas.microsoft.com/office/drawing/2014/main" id="{0E062281-9333-44ED-8C3B-EC10B15B0883}"/>
              </a:ext>
            </a:extLst>
          </p:cNvPr>
          <p:cNvSpPr/>
          <p:nvPr/>
        </p:nvSpPr>
        <p:spPr>
          <a:xfrm>
            <a:off x="2886688" y="4172597"/>
            <a:ext cx="62573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„akik a biológiailag jól beérett talajt tartják a biztos- és nagy termések alapfeltételének.”</a:t>
            </a:r>
          </a:p>
          <a:p>
            <a:endParaRPr lang="hu-HU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hu-H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Forrás: </a:t>
            </a:r>
            <a:r>
              <a:rPr lang="hu-HU" sz="1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Stefanovics</a:t>
            </a:r>
            <a:r>
              <a:rPr lang="hu-H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P: „Az akadémia szerepe a mezőgazdasági tudományos iskolák kialakulásában*  11. 1975 / 4. sz. • Az MTA Agrártudományok Osztályának Közleményei (623. oldal)</a:t>
            </a:r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C9C8E7CD-5143-4D9B-AAAF-396C8C92C268}"/>
              </a:ext>
            </a:extLst>
          </p:cNvPr>
          <p:cNvSpPr/>
          <p:nvPr/>
        </p:nvSpPr>
        <p:spPr>
          <a:xfrm>
            <a:off x="419921" y="6225263"/>
            <a:ext cx="239200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Century Gothic" panose="020B0502020202020204" pitchFamily="34" charset="0"/>
              </a:rPr>
              <a:t>Manninger G. Adolf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Century Gothic" panose="020B0502020202020204" pitchFamily="34" charset="0"/>
              </a:rPr>
              <a:t>1910 -1982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DC601AC7-7295-4152-9258-DC9B8AAA3FF9}"/>
              </a:ext>
            </a:extLst>
          </p:cNvPr>
          <p:cNvSpPr txBox="1"/>
          <p:nvPr/>
        </p:nvSpPr>
        <p:spPr>
          <a:xfrm>
            <a:off x="301657" y="-84890"/>
            <a:ext cx="871584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7200" dirty="0">
                <a:latin typeface="Arial" panose="020B0604020202020204" pitchFamily="34" charset="0"/>
                <a:cs typeface="Arial" panose="020B0604020202020204" pitchFamily="34" charset="0"/>
              </a:rPr>
              <a:t>Mi a közös bennük?</a:t>
            </a:r>
          </a:p>
        </p:txBody>
      </p:sp>
    </p:spTree>
    <p:extLst>
      <p:ext uri="{BB962C8B-B14F-4D97-AF65-F5344CB8AC3E}">
        <p14:creationId xmlns:p14="http://schemas.microsoft.com/office/powerpoint/2010/main" val="97568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>
            <a:extLst>
              <a:ext uri="{FF2B5EF4-FFF2-40B4-BE49-F238E27FC236}">
                <a16:creationId xmlns:a16="http://schemas.microsoft.com/office/drawing/2014/main" id="{5769B5D7-478D-E647-A31E-0E4998F2D40D}"/>
              </a:ext>
            </a:extLst>
          </p:cNvPr>
          <p:cNvSpPr txBox="1">
            <a:spLocks/>
          </p:cNvSpPr>
          <p:nvPr/>
        </p:nvSpPr>
        <p:spPr>
          <a:xfrm>
            <a:off x="422036" y="185074"/>
            <a:ext cx="8424589" cy="1055077"/>
          </a:xfrm>
          <a:prstGeom prst="rect">
            <a:avLst/>
          </a:prstGeom>
        </p:spPr>
        <p:txBody>
          <a:bodyPr vert="horz" lIns="84406" tIns="42203" rIns="84406" bIns="4220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sz="2954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artalom helye 2">
            <a:extLst>
              <a:ext uri="{FF2B5EF4-FFF2-40B4-BE49-F238E27FC236}">
                <a16:creationId xmlns:a16="http://schemas.microsoft.com/office/drawing/2014/main" id="{885D5764-FB9A-8D40-93F5-B1BABAAE5EF7}"/>
              </a:ext>
            </a:extLst>
          </p:cNvPr>
          <p:cNvSpPr txBox="1">
            <a:spLocks/>
          </p:cNvSpPr>
          <p:nvPr/>
        </p:nvSpPr>
        <p:spPr>
          <a:xfrm>
            <a:off x="1157096" y="2077914"/>
            <a:ext cx="7474900" cy="2884564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6529" indent="-316529" algn="l">
              <a:buFont typeface="Arial" panose="020B0604020202020204" pitchFamily="34" charset="0"/>
              <a:buChar char="•"/>
            </a:pPr>
            <a:endParaRPr lang="hu-HU" sz="29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4C66D22-CE75-4195-97DC-B52CEF397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hu-HU" sz="2954" dirty="0"/>
              <a:t>Mit tehetnek Önök és mit tehetünk együtt?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54B9E9-8693-4417-8D2B-894163880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74794" indent="-474794">
              <a:buFont typeface="+mj-lt"/>
              <a:buAutoNum type="arabicPeriod"/>
            </a:pPr>
            <a:r>
              <a:rPr lang="hu-HU" b="1" dirty="0">
                <a:solidFill>
                  <a:srgbClr val="FFFF00"/>
                </a:solidFill>
              </a:rPr>
              <a:t>Helyes agrotechnika, agrokémia és talajművelés.</a:t>
            </a:r>
          </a:p>
          <a:p>
            <a:pPr marL="474794" indent="-474794">
              <a:buFont typeface="+mj-lt"/>
              <a:buAutoNum type="arabicPeriod"/>
            </a:pPr>
            <a:r>
              <a:rPr lang="hu-HU" b="1" dirty="0">
                <a:solidFill>
                  <a:srgbClr val="FFC000"/>
                </a:solidFill>
              </a:rPr>
              <a:t>A talaj termőképesség növelése:</a:t>
            </a:r>
          </a:p>
          <a:p>
            <a:pPr lvl="1"/>
            <a:r>
              <a:rPr lang="hu-HU" b="1" dirty="0"/>
              <a:t>Szervesanyag-tartalom növelés</a:t>
            </a:r>
          </a:p>
          <a:p>
            <a:pPr lvl="1"/>
            <a:r>
              <a:rPr lang="hu-HU" b="1" dirty="0"/>
              <a:t>Talajszerkezet javítás </a:t>
            </a:r>
            <a:br>
              <a:rPr lang="hu-HU" b="1" dirty="0"/>
            </a:br>
            <a:r>
              <a:rPr lang="hu-HU" dirty="0"/>
              <a:t>vízmegtartóképesség, levegősség, kötöttség stb.,</a:t>
            </a:r>
          </a:p>
          <a:p>
            <a:pPr lvl="1"/>
            <a:r>
              <a:rPr lang="hu-HU" b="1" dirty="0"/>
              <a:t>Tápanyagok harmonikus feltárása és felvehetővé tétele.</a:t>
            </a:r>
          </a:p>
          <a:p>
            <a:pPr marL="0" indent="0" algn="ctr">
              <a:buNone/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</a:t>
            </a:r>
            <a:r>
              <a:rPr lang="hu-H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</a:t>
            </a:r>
            <a:r>
              <a:rPr lang="hu-HU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alajbaktériumok, és -algák segítségével</a:t>
            </a:r>
          </a:p>
        </p:txBody>
      </p:sp>
    </p:spTree>
    <p:extLst>
      <p:ext uri="{BB962C8B-B14F-4D97-AF65-F5344CB8AC3E}">
        <p14:creationId xmlns:p14="http://schemas.microsoft.com/office/powerpoint/2010/main" val="4120127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BH_2020_EA" id="{D12990D9-3313-4E47-B6C0-A5847D043842}" vid="{11D14F34-F33C-CE48-8DD8-42B057BF7BC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7065</TotalTime>
  <Words>1213</Words>
  <Application>Microsoft Macintosh PowerPoint</Application>
  <PresentationFormat>Diavetítés a képernyőre (4:3 oldalarány)</PresentationFormat>
  <Paragraphs>196</Paragraphs>
  <Slides>42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7" baseType="lpstr">
      <vt:lpstr>Arial</vt:lpstr>
      <vt:lpstr>Calibri</vt:lpstr>
      <vt:lpstr>Century Gothic</vt:lpstr>
      <vt:lpstr>Office-téma</vt:lpstr>
      <vt:lpstr>CorelPhotoPaint.Image.7</vt:lpstr>
      <vt:lpstr>Klímakárenyhítési stratégiák</vt:lpstr>
      <vt:lpstr>PowerPoint-bemutató</vt:lpstr>
      <vt:lpstr>Az AGRO.bio koncepciója</vt:lpstr>
      <vt:lpstr>Témakörök</vt:lpstr>
      <vt:lpstr>A talaj  a genetikai potenciál kihasználásának  korlátozó tényezője lett! </vt:lpstr>
      <vt:lpstr>Megoldás – a lábunk alatt</vt:lpstr>
      <vt:lpstr>Hallottak erről az emberről?</vt:lpstr>
      <vt:lpstr>PowerPoint-bemutató</vt:lpstr>
      <vt:lpstr>Mit tehetnek Önök és mit tehetünk együtt?</vt:lpstr>
      <vt:lpstr>A talaj értéke = termőképessége</vt:lpstr>
      <vt:lpstr>A talajszerkezet épülése</vt:lpstr>
      <vt:lpstr>Talajszerkezet építése talajoltással</vt:lpstr>
      <vt:lpstr>Bakteriális EPS és a talaj</vt:lpstr>
      <vt:lpstr>EPS - extracelluláris poliszacharid</vt:lpstr>
      <vt:lpstr>EPS termelés – alkoholos kicsapás</vt:lpstr>
      <vt:lpstr>Mit lesz ennek a következménye a növényeinkre?</vt:lpstr>
      <vt:lpstr>A talajoltás és a talaj tulajdonságainak alakulása </vt:lpstr>
      <vt:lpstr>Talajkötöttség alakulása</vt:lpstr>
      <vt:lpstr>Következtetések</vt:lpstr>
      <vt:lpstr>A talaj nedvességtartalma</vt:lpstr>
      <vt:lpstr>Következtetések</vt:lpstr>
      <vt:lpstr>Üzemanyag fogyasztás</vt:lpstr>
      <vt:lpstr>Következtetések</vt:lpstr>
      <vt:lpstr>Szármaradványok bontása</vt:lpstr>
      <vt:lpstr>Következtetések</vt:lpstr>
      <vt:lpstr>Összefoglalva, a BactoFil</vt:lpstr>
      <vt:lpstr>Növényekre szabott BactoFil® termékek használata</vt:lpstr>
      <vt:lpstr>Növényspecifikus talajoltás = BactoFil®</vt:lpstr>
      <vt:lpstr>Erősített starterhatás - robbanásszerű kelés</vt:lpstr>
      <vt:lpstr>AGRO.bio kukorica technológia</vt:lpstr>
      <vt:lpstr>BactoFil® Napraforgó</vt:lpstr>
      <vt:lpstr>AGRO.bio napraforgó technológia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Daoda Zoltán</dc:creator>
  <cp:keywords/>
  <dc:description/>
  <cp:lastModifiedBy>Daoda Zoltán</cp:lastModifiedBy>
  <cp:revision>192</cp:revision>
  <dcterms:created xsi:type="dcterms:W3CDTF">2019-12-03T20:09:50Z</dcterms:created>
  <dcterms:modified xsi:type="dcterms:W3CDTF">2020-01-31T12:04:51Z</dcterms:modified>
  <cp:category/>
</cp:coreProperties>
</file>