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373" r:id="rId3"/>
    <p:sldId id="374" r:id="rId4"/>
    <p:sldId id="375" r:id="rId5"/>
    <p:sldId id="379" r:id="rId6"/>
    <p:sldId id="377" r:id="rId7"/>
    <p:sldId id="378" r:id="rId8"/>
    <p:sldId id="381" r:id="rId9"/>
    <p:sldId id="383" r:id="rId10"/>
    <p:sldId id="399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70" r:id="rId19"/>
    <p:sldId id="371" r:id="rId20"/>
    <p:sldId id="363" r:id="rId21"/>
    <p:sldId id="368" r:id="rId22"/>
    <p:sldId id="313" r:id="rId23"/>
    <p:sldId id="314" r:id="rId24"/>
    <p:sldId id="366" r:id="rId25"/>
    <p:sldId id="311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92" autoAdjust="0"/>
  </p:normalViewPr>
  <p:slideViewPr>
    <p:cSldViewPr>
      <p:cViewPr>
        <p:scale>
          <a:sx n="50" d="100"/>
          <a:sy n="50" d="100"/>
        </p:scale>
        <p:origin x="-173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3BA2F-9282-416C-8DD3-EDA41C32947F}" type="doc">
      <dgm:prSet loTypeId="urn:microsoft.com/office/officeart/2005/8/layout/matrix1" loCatId="matrix" qsTypeId="urn:microsoft.com/office/officeart/2009/2/quickstyle/3d8" qsCatId="3D" csTypeId="urn:microsoft.com/office/officeart/2005/8/colors/accent3_4" csCatId="accent3" phldr="1"/>
      <dgm:spPr/>
      <dgm:t>
        <a:bodyPr/>
        <a:lstStyle/>
        <a:p>
          <a:endParaRPr lang="hu-HU"/>
        </a:p>
      </dgm:t>
    </dgm:pt>
    <dgm:pt modelId="{C245A3B0-6828-4AEF-93B5-48C015CA2BB2}">
      <dgm:prSet phldrT="[Szöveg]"/>
      <dgm:spPr>
        <a:solidFill>
          <a:srgbClr val="FF0000"/>
        </a:solidFill>
      </dgm:spPr>
      <dgm:t>
        <a:bodyPr/>
        <a:lstStyle/>
        <a:p>
          <a:r>
            <a:rPr lang="hu-HU" b="1" smtClean="0">
              <a:solidFill>
                <a:schemeClr val="bg1"/>
              </a:solidFill>
            </a:rPr>
            <a:t>NÖVÉNY</a:t>
          </a:r>
          <a:endParaRPr lang="hu-HU" b="1" dirty="0">
            <a:solidFill>
              <a:schemeClr val="bg1"/>
            </a:solidFill>
          </a:endParaRPr>
        </a:p>
      </dgm:t>
    </dgm:pt>
    <dgm:pt modelId="{D54653AE-EFC4-460B-A161-A3AAC8206954}" type="parTrans" cxnId="{848A94F3-27A0-40A4-AF75-687F06173048}">
      <dgm:prSet/>
      <dgm:spPr/>
      <dgm:t>
        <a:bodyPr/>
        <a:lstStyle/>
        <a:p>
          <a:endParaRPr lang="hu-HU"/>
        </a:p>
      </dgm:t>
    </dgm:pt>
    <dgm:pt modelId="{C08799CF-4E50-4C15-B025-8CAC7C481EFA}" type="sibTrans" cxnId="{848A94F3-27A0-40A4-AF75-687F06173048}">
      <dgm:prSet/>
      <dgm:spPr/>
      <dgm:t>
        <a:bodyPr/>
        <a:lstStyle/>
        <a:p>
          <a:endParaRPr lang="hu-HU"/>
        </a:p>
      </dgm:t>
    </dgm:pt>
    <dgm:pt modelId="{81C192F2-D2FD-4909-B9DB-8478F7337383}">
      <dgm:prSet phldrT="[Szöveg]"/>
      <dgm:spPr/>
      <dgm:t>
        <a:bodyPr/>
        <a:lstStyle/>
        <a:p>
          <a:r>
            <a:rPr lang="hu-HU" dirty="0" smtClean="0"/>
            <a:t>táplálás</a:t>
          </a:r>
          <a:endParaRPr lang="hu-HU" dirty="0"/>
        </a:p>
      </dgm:t>
    </dgm:pt>
    <dgm:pt modelId="{2CFDEA0A-A49F-43EF-8793-EBE2FC8CFDD1}" type="parTrans" cxnId="{51B699F2-D56F-4044-8A46-4FE70A06A26C}">
      <dgm:prSet/>
      <dgm:spPr/>
      <dgm:t>
        <a:bodyPr/>
        <a:lstStyle/>
        <a:p>
          <a:endParaRPr lang="hu-HU"/>
        </a:p>
      </dgm:t>
    </dgm:pt>
    <dgm:pt modelId="{9BAAFF31-59AB-440A-A6BA-5862EF09142D}" type="sibTrans" cxnId="{51B699F2-D56F-4044-8A46-4FE70A06A26C}">
      <dgm:prSet/>
      <dgm:spPr/>
      <dgm:t>
        <a:bodyPr/>
        <a:lstStyle/>
        <a:p>
          <a:endParaRPr lang="hu-HU"/>
        </a:p>
      </dgm:t>
    </dgm:pt>
    <dgm:pt modelId="{6D831800-ED09-45B6-A327-ED8A76872332}">
      <dgm:prSet phldrT="[Szöveg]"/>
      <dgm:spPr/>
      <dgm:t>
        <a:bodyPr/>
        <a:lstStyle/>
        <a:p>
          <a:r>
            <a:rPr lang="hu-HU" dirty="0" smtClean="0"/>
            <a:t>ápolás</a:t>
          </a:r>
          <a:endParaRPr lang="hu-HU" dirty="0"/>
        </a:p>
      </dgm:t>
    </dgm:pt>
    <dgm:pt modelId="{477DD148-6803-452C-B0DE-0F7A9F221789}" type="parTrans" cxnId="{99F96076-5B12-432A-A8F0-8E66F0B82726}">
      <dgm:prSet/>
      <dgm:spPr/>
      <dgm:t>
        <a:bodyPr/>
        <a:lstStyle/>
        <a:p>
          <a:endParaRPr lang="hu-HU"/>
        </a:p>
      </dgm:t>
    </dgm:pt>
    <dgm:pt modelId="{D2D29EA5-B0D5-43C9-8154-0EDDC80A8A50}" type="sibTrans" cxnId="{99F96076-5B12-432A-A8F0-8E66F0B82726}">
      <dgm:prSet/>
      <dgm:spPr/>
      <dgm:t>
        <a:bodyPr/>
        <a:lstStyle/>
        <a:p>
          <a:endParaRPr lang="hu-HU"/>
        </a:p>
      </dgm:t>
    </dgm:pt>
    <dgm:pt modelId="{B2310A4F-B307-41DD-A211-F9BB9577057E}">
      <dgm:prSet phldrT="[Szöveg]"/>
      <dgm:spPr/>
      <dgm:t>
        <a:bodyPr/>
        <a:lstStyle/>
        <a:p>
          <a:r>
            <a:rPr lang="hu-HU" dirty="0" smtClean="0"/>
            <a:t>védelem</a:t>
          </a:r>
          <a:endParaRPr lang="hu-HU" dirty="0"/>
        </a:p>
      </dgm:t>
    </dgm:pt>
    <dgm:pt modelId="{FB504E9D-AA65-4CE8-8189-3E9B1A9C79E2}" type="parTrans" cxnId="{98CCB767-A533-4FE8-9B38-56D8BC4DA5DB}">
      <dgm:prSet/>
      <dgm:spPr/>
      <dgm:t>
        <a:bodyPr/>
        <a:lstStyle/>
        <a:p>
          <a:endParaRPr lang="hu-HU"/>
        </a:p>
      </dgm:t>
    </dgm:pt>
    <dgm:pt modelId="{AFD2000A-9E07-4360-A562-06E444CC90DF}" type="sibTrans" cxnId="{98CCB767-A533-4FE8-9B38-56D8BC4DA5DB}">
      <dgm:prSet/>
      <dgm:spPr/>
      <dgm:t>
        <a:bodyPr/>
        <a:lstStyle/>
        <a:p>
          <a:endParaRPr lang="hu-HU"/>
        </a:p>
      </dgm:t>
    </dgm:pt>
    <dgm:pt modelId="{AA540F1F-635D-40D4-A1EC-A8C388C35A7E}">
      <dgm:prSet phldrT="[Szöveg]"/>
      <dgm:spPr/>
      <dgm:t>
        <a:bodyPr/>
        <a:lstStyle/>
        <a:p>
          <a:r>
            <a:rPr lang="hu-HU" dirty="0" smtClean="0"/>
            <a:t>egészség</a:t>
          </a:r>
          <a:endParaRPr lang="hu-HU" dirty="0"/>
        </a:p>
      </dgm:t>
    </dgm:pt>
    <dgm:pt modelId="{7B843840-914E-4299-865E-BDBD7959D5D6}" type="parTrans" cxnId="{49AA2F01-55F7-480F-B139-B65368F53136}">
      <dgm:prSet/>
      <dgm:spPr/>
      <dgm:t>
        <a:bodyPr/>
        <a:lstStyle/>
        <a:p>
          <a:endParaRPr lang="hu-HU"/>
        </a:p>
      </dgm:t>
    </dgm:pt>
    <dgm:pt modelId="{33C21AD6-F594-429E-B28C-23E357BDA516}" type="sibTrans" cxnId="{49AA2F01-55F7-480F-B139-B65368F53136}">
      <dgm:prSet/>
      <dgm:spPr/>
      <dgm:t>
        <a:bodyPr/>
        <a:lstStyle/>
        <a:p>
          <a:endParaRPr lang="hu-HU"/>
        </a:p>
      </dgm:t>
    </dgm:pt>
    <dgm:pt modelId="{2732539D-8967-4CE9-9E24-55EB26F83F85}" type="pres">
      <dgm:prSet presAssocID="{B493BA2F-9282-416C-8DD3-EDA41C3294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B4043E7-0D60-479D-8844-7535839D19DD}" type="pres">
      <dgm:prSet presAssocID="{B493BA2F-9282-416C-8DD3-EDA41C32947F}" presName="matrix" presStyleCnt="0"/>
      <dgm:spPr/>
      <dgm:t>
        <a:bodyPr/>
        <a:lstStyle/>
        <a:p>
          <a:endParaRPr lang="hu-HU"/>
        </a:p>
      </dgm:t>
    </dgm:pt>
    <dgm:pt modelId="{E8173D0D-FA35-46FE-BC9D-98D74B847DCF}" type="pres">
      <dgm:prSet presAssocID="{B493BA2F-9282-416C-8DD3-EDA41C32947F}" presName="tile1" presStyleLbl="node1" presStyleIdx="0" presStyleCnt="4"/>
      <dgm:spPr/>
      <dgm:t>
        <a:bodyPr/>
        <a:lstStyle/>
        <a:p>
          <a:endParaRPr lang="hu-HU"/>
        </a:p>
      </dgm:t>
    </dgm:pt>
    <dgm:pt modelId="{4998C14F-918D-4239-97B2-A9305153A488}" type="pres">
      <dgm:prSet presAssocID="{B493BA2F-9282-416C-8DD3-EDA41C3294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13FBD1-E6D1-47A4-8255-01260C2F3713}" type="pres">
      <dgm:prSet presAssocID="{B493BA2F-9282-416C-8DD3-EDA41C32947F}" presName="tile2" presStyleLbl="node1" presStyleIdx="1" presStyleCnt="4"/>
      <dgm:spPr/>
      <dgm:t>
        <a:bodyPr/>
        <a:lstStyle/>
        <a:p>
          <a:endParaRPr lang="hu-HU"/>
        </a:p>
      </dgm:t>
    </dgm:pt>
    <dgm:pt modelId="{B8D610BE-3E67-47C2-818A-7FF052F2D290}" type="pres">
      <dgm:prSet presAssocID="{B493BA2F-9282-416C-8DD3-EDA41C3294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E840D7-46AE-413A-A399-118D129F4E0D}" type="pres">
      <dgm:prSet presAssocID="{B493BA2F-9282-416C-8DD3-EDA41C32947F}" presName="tile3" presStyleLbl="node1" presStyleIdx="2" presStyleCnt="4"/>
      <dgm:spPr/>
      <dgm:t>
        <a:bodyPr/>
        <a:lstStyle/>
        <a:p>
          <a:endParaRPr lang="hu-HU"/>
        </a:p>
      </dgm:t>
    </dgm:pt>
    <dgm:pt modelId="{8A84F6A9-D258-4E32-9EA4-236FF0A674D9}" type="pres">
      <dgm:prSet presAssocID="{B493BA2F-9282-416C-8DD3-EDA41C3294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6EB88C-C409-4884-8737-A0941A9D236E}" type="pres">
      <dgm:prSet presAssocID="{B493BA2F-9282-416C-8DD3-EDA41C32947F}" presName="tile4" presStyleLbl="node1" presStyleIdx="3" presStyleCnt="4"/>
      <dgm:spPr/>
      <dgm:t>
        <a:bodyPr/>
        <a:lstStyle/>
        <a:p>
          <a:endParaRPr lang="hu-HU"/>
        </a:p>
      </dgm:t>
    </dgm:pt>
    <dgm:pt modelId="{A8C75CC5-714C-44E0-8A40-F3DA01F21830}" type="pres">
      <dgm:prSet presAssocID="{B493BA2F-9282-416C-8DD3-EDA41C3294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B9F3BAF-9CA7-4277-AA5D-04BD3A856076}" type="pres">
      <dgm:prSet presAssocID="{B493BA2F-9282-416C-8DD3-EDA41C3294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99F96076-5B12-432A-A8F0-8E66F0B82726}" srcId="{C245A3B0-6828-4AEF-93B5-48C015CA2BB2}" destId="{6D831800-ED09-45B6-A327-ED8A76872332}" srcOrd="1" destOrd="0" parTransId="{477DD148-6803-452C-B0DE-0F7A9F221789}" sibTransId="{D2D29EA5-B0D5-43C9-8154-0EDDC80A8A50}"/>
    <dgm:cxn modelId="{5EECD656-8A21-4C26-8708-8CA4946D15A1}" type="presOf" srcId="{C245A3B0-6828-4AEF-93B5-48C015CA2BB2}" destId="{4B9F3BAF-9CA7-4277-AA5D-04BD3A856076}" srcOrd="0" destOrd="0" presId="urn:microsoft.com/office/officeart/2005/8/layout/matrix1"/>
    <dgm:cxn modelId="{98674252-C095-49B4-BF9F-C457440756B7}" type="presOf" srcId="{6D831800-ED09-45B6-A327-ED8A76872332}" destId="{B8D610BE-3E67-47C2-818A-7FF052F2D290}" srcOrd="1" destOrd="0" presId="urn:microsoft.com/office/officeart/2005/8/layout/matrix1"/>
    <dgm:cxn modelId="{22DD069D-EBD1-4C2C-994F-8A6B1826E844}" type="presOf" srcId="{B2310A4F-B307-41DD-A211-F9BB9577057E}" destId="{8A84F6A9-D258-4E32-9EA4-236FF0A674D9}" srcOrd="1" destOrd="0" presId="urn:microsoft.com/office/officeart/2005/8/layout/matrix1"/>
    <dgm:cxn modelId="{5060D116-591A-45DC-BA41-978EF1117FDD}" type="presOf" srcId="{AA540F1F-635D-40D4-A1EC-A8C388C35A7E}" destId="{646EB88C-C409-4884-8737-A0941A9D236E}" srcOrd="0" destOrd="0" presId="urn:microsoft.com/office/officeart/2005/8/layout/matrix1"/>
    <dgm:cxn modelId="{8612E9EC-BE83-40F5-A994-2D6F52C50C68}" type="presOf" srcId="{AA540F1F-635D-40D4-A1EC-A8C388C35A7E}" destId="{A8C75CC5-714C-44E0-8A40-F3DA01F21830}" srcOrd="1" destOrd="0" presId="urn:microsoft.com/office/officeart/2005/8/layout/matrix1"/>
    <dgm:cxn modelId="{51D6BDBB-42F6-49E6-B3D4-3096514A57BF}" type="presOf" srcId="{B2310A4F-B307-41DD-A211-F9BB9577057E}" destId="{ACE840D7-46AE-413A-A399-118D129F4E0D}" srcOrd="0" destOrd="0" presId="urn:microsoft.com/office/officeart/2005/8/layout/matrix1"/>
    <dgm:cxn modelId="{51B699F2-D56F-4044-8A46-4FE70A06A26C}" srcId="{C245A3B0-6828-4AEF-93B5-48C015CA2BB2}" destId="{81C192F2-D2FD-4909-B9DB-8478F7337383}" srcOrd="0" destOrd="0" parTransId="{2CFDEA0A-A49F-43EF-8793-EBE2FC8CFDD1}" sibTransId="{9BAAFF31-59AB-440A-A6BA-5862EF09142D}"/>
    <dgm:cxn modelId="{3CE94D30-E44C-4D66-A440-9B6D47AF4504}" type="presOf" srcId="{81C192F2-D2FD-4909-B9DB-8478F7337383}" destId="{4998C14F-918D-4239-97B2-A9305153A488}" srcOrd="1" destOrd="0" presId="urn:microsoft.com/office/officeart/2005/8/layout/matrix1"/>
    <dgm:cxn modelId="{039611F5-981C-476E-AC3C-EBA2A5EEDA68}" type="presOf" srcId="{B493BA2F-9282-416C-8DD3-EDA41C32947F}" destId="{2732539D-8967-4CE9-9E24-55EB26F83F85}" srcOrd="0" destOrd="0" presId="urn:microsoft.com/office/officeart/2005/8/layout/matrix1"/>
    <dgm:cxn modelId="{D6C049DF-BE54-4411-A9C3-99C8E09F929B}" type="presOf" srcId="{6D831800-ED09-45B6-A327-ED8A76872332}" destId="{0D13FBD1-E6D1-47A4-8255-01260C2F3713}" srcOrd="0" destOrd="0" presId="urn:microsoft.com/office/officeart/2005/8/layout/matrix1"/>
    <dgm:cxn modelId="{848A94F3-27A0-40A4-AF75-687F06173048}" srcId="{B493BA2F-9282-416C-8DD3-EDA41C32947F}" destId="{C245A3B0-6828-4AEF-93B5-48C015CA2BB2}" srcOrd="0" destOrd="0" parTransId="{D54653AE-EFC4-460B-A161-A3AAC8206954}" sibTransId="{C08799CF-4E50-4C15-B025-8CAC7C481EFA}"/>
    <dgm:cxn modelId="{49AA2F01-55F7-480F-B139-B65368F53136}" srcId="{C245A3B0-6828-4AEF-93B5-48C015CA2BB2}" destId="{AA540F1F-635D-40D4-A1EC-A8C388C35A7E}" srcOrd="3" destOrd="0" parTransId="{7B843840-914E-4299-865E-BDBD7959D5D6}" sibTransId="{33C21AD6-F594-429E-B28C-23E357BDA516}"/>
    <dgm:cxn modelId="{DC3ADFDB-11AF-4E65-9228-B92524E44B82}" type="presOf" srcId="{81C192F2-D2FD-4909-B9DB-8478F7337383}" destId="{E8173D0D-FA35-46FE-BC9D-98D74B847DCF}" srcOrd="0" destOrd="0" presId="urn:microsoft.com/office/officeart/2005/8/layout/matrix1"/>
    <dgm:cxn modelId="{98CCB767-A533-4FE8-9B38-56D8BC4DA5DB}" srcId="{C245A3B0-6828-4AEF-93B5-48C015CA2BB2}" destId="{B2310A4F-B307-41DD-A211-F9BB9577057E}" srcOrd="2" destOrd="0" parTransId="{FB504E9D-AA65-4CE8-8189-3E9B1A9C79E2}" sibTransId="{AFD2000A-9E07-4360-A562-06E444CC90DF}"/>
    <dgm:cxn modelId="{FBF2A246-2909-47A2-8C0D-974DF7622EB6}" type="presParOf" srcId="{2732539D-8967-4CE9-9E24-55EB26F83F85}" destId="{EB4043E7-0D60-479D-8844-7535839D19DD}" srcOrd="0" destOrd="0" presId="urn:microsoft.com/office/officeart/2005/8/layout/matrix1"/>
    <dgm:cxn modelId="{BD64B625-85D4-40D6-AE18-CC45BB2FDF5D}" type="presParOf" srcId="{EB4043E7-0D60-479D-8844-7535839D19DD}" destId="{E8173D0D-FA35-46FE-BC9D-98D74B847DCF}" srcOrd="0" destOrd="0" presId="urn:microsoft.com/office/officeart/2005/8/layout/matrix1"/>
    <dgm:cxn modelId="{AD605A99-F798-4C10-B042-C751AB7FAB89}" type="presParOf" srcId="{EB4043E7-0D60-479D-8844-7535839D19DD}" destId="{4998C14F-918D-4239-97B2-A9305153A488}" srcOrd="1" destOrd="0" presId="urn:microsoft.com/office/officeart/2005/8/layout/matrix1"/>
    <dgm:cxn modelId="{D073490A-7E49-4830-BC6B-E83B6D365E2E}" type="presParOf" srcId="{EB4043E7-0D60-479D-8844-7535839D19DD}" destId="{0D13FBD1-E6D1-47A4-8255-01260C2F3713}" srcOrd="2" destOrd="0" presId="urn:microsoft.com/office/officeart/2005/8/layout/matrix1"/>
    <dgm:cxn modelId="{6696F389-F8AE-4AA7-9DBC-9222C37B4A18}" type="presParOf" srcId="{EB4043E7-0D60-479D-8844-7535839D19DD}" destId="{B8D610BE-3E67-47C2-818A-7FF052F2D290}" srcOrd="3" destOrd="0" presId="urn:microsoft.com/office/officeart/2005/8/layout/matrix1"/>
    <dgm:cxn modelId="{57F1A07F-F277-4245-B240-F9ACC8CEA976}" type="presParOf" srcId="{EB4043E7-0D60-479D-8844-7535839D19DD}" destId="{ACE840D7-46AE-413A-A399-118D129F4E0D}" srcOrd="4" destOrd="0" presId="urn:microsoft.com/office/officeart/2005/8/layout/matrix1"/>
    <dgm:cxn modelId="{F0F45023-2EC1-4BAD-96A9-98F2E0D967F5}" type="presParOf" srcId="{EB4043E7-0D60-479D-8844-7535839D19DD}" destId="{8A84F6A9-D258-4E32-9EA4-236FF0A674D9}" srcOrd="5" destOrd="0" presId="urn:microsoft.com/office/officeart/2005/8/layout/matrix1"/>
    <dgm:cxn modelId="{CFB180C5-63D3-445D-8399-D2A8D5547E0E}" type="presParOf" srcId="{EB4043E7-0D60-479D-8844-7535839D19DD}" destId="{646EB88C-C409-4884-8737-A0941A9D236E}" srcOrd="6" destOrd="0" presId="urn:microsoft.com/office/officeart/2005/8/layout/matrix1"/>
    <dgm:cxn modelId="{DE03B996-C768-4BAB-9BED-C9EF9512F804}" type="presParOf" srcId="{EB4043E7-0D60-479D-8844-7535839D19DD}" destId="{A8C75CC5-714C-44E0-8A40-F3DA01F21830}" srcOrd="7" destOrd="0" presId="urn:microsoft.com/office/officeart/2005/8/layout/matrix1"/>
    <dgm:cxn modelId="{823DBACC-8862-462D-9B65-7B0763510644}" type="presParOf" srcId="{2732539D-8967-4CE9-9E24-55EB26F83F85}" destId="{4B9F3BAF-9CA7-4277-AA5D-04BD3A85607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73D0D-FA35-46FE-BC9D-98D74B847DCF}">
      <dsp:nvSpPr>
        <dsp:cNvPr id="0" name=""/>
        <dsp:cNvSpPr/>
      </dsp:nvSpPr>
      <dsp:spPr>
        <a:xfrm rot="16200000">
          <a:off x="894469" y="-894469"/>
          <a:ext cx="2068661" cy="3857600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 dirty="0" smtClean="0"/>
            <a:t>táplálás</a:t>
          </a:r>
          <a:endParaRPr lang="hu-HU" sz="4100" kern="1200" dirty="0"/>
        </a:p>
      </dsp:txBody>
      <dsp:txXfrm rot="5400000">
        <a:off x="-1" y="1"/>
        <a:ext cx="3857600" cy="1551496"/>
      </dsp:txXfrm>
    </dsp:sp>
    <dsp:sp modelId="{0D13FBD1-E6D1-47A4-8255-01260C2F3713}">
      <dsp:nvSpPr>
        <dsp:cNvPr id="0" name=""/>
        <dsp:cNvSpPr/>
      </dsp:nvSpPr>
      <dsp:spPr>
        <a:xfrm>
          <a:off x="3857600" y="0"/>
          <a:ext cx="3857600" cy="2068661"/>
        </a:xfrm>
        <a:prstGeom prst="round1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 dirty="0" smtClean="0"/>
            <a:t>ápolás</a:t>
          </a:r>
          <a:endParaRPr lang="hu-HU" sz="4100" kern="1200" dirty="0"/>
        </a:p>
      </dsp:txBody>
      <dsp:txXfrm>
        <a:off x="3857600" y="0"/>
        <a:ext cx="3857600" cy="1551496"/>
      </dsp:txXfrm>
    </dsp:sp>
    <dsp:sp modelId="{ACE840D7-46AE-413A-A399-118D129F4E0D}">
      <dsp:nvSpPr>
        <dsp:cNvPr id="0" name=""/>
        <dsp:cNvSpPr/>
      </dsp:nvSpPr>
      <dsp:spPr>
        <a:xfrm rot="10800000">
          <a:off x="0" y="2068661"/>
          <a:ext cx="3857600" cy="2068661"/>
        </a:xfrm>
        <a:prstGeom prst="round1Rect">
          <a:avLst/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 dirty="0" smtClean="0"/>
            <a:t>védelem</a:t>
          </a:r>
          <a:endParaRPr lang="hu-HU" sz="4100" kern="1200" dirty="0"/>
        </a:p>
      </dsp:txBody>
      <dsp:txXfrm rot="10800000">
        <a:off x="0" y="2585826"/>
        <a:ext cx="3857600" cy="1551496"/>
      </dsp:txXfrm>
    </dsp:sp>
    <dsp:sp modelId="{646EB88C-C409-4884-8737-A0941A9D236E}">
      <dsp:nvSpPr>
        <dsp:cNvPr id="0" name=""/>
        <dsp:cNvSpPr/>
      </dsp:nvSpPr>
      <dsp:spPr>
        <a:xfrm rot="5400000">
          <a:off x="4752069" y="1174192"/>
          <a:ext cx="2068661" cy="3857600"/>
        </a:xfrm>
        <a:prstGeom prst="round1Rect">
          <a:avLst/>
        </a:prstGeom>
        <a:solidFill>
          <a:schemeClr val="accent3">
            <a:shade val="50000"/>
            <a:hueOff val="133778"/>
            <a:satOff val="-2135"/>
            <a:lumOff val="205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kern="1200" dirty="0" smtClean="0"/>
            <a:t>egészség</a:t>
          </a:r>
          <a:endParaRPr lang="hu-HU" sz="4100" kern="1200" dirty="0"/>
        </a:p>
      </dsp:txBody>
      <dsp:txXfrm rot="-5400000">
        <a:off x="3857599" y="2585826"/>
        <a:ext cx="3857600" cy="1551496"/>
      </dsp:txXfrm>
    </dsp:sp>
    <dsp:sp modelId="{4B9F3BAF-9CA7-4277-AA5D-04BD3A856076}">
      <dsp:nvSpPr>
        <dsp:cNvPr id="0" name=""/>
        <dsp:cNvSpPr/>
      </dsp:nvSpPr>
      <dsp:spPr>
        <a:xfrm>
          <a:off x="2700320" y="1551496"/>
          <a:ext cx="2314560" cy="103433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b="1" kern="1200" smtClean="0">
              <a:solidFill>
                <a:schemeClr val="bg1"/>
              </a:solidFill>
            </a:rPr>
            <a:t>NÖVÉNY</a:t>
          </a:r>
          <a:endParaRPr lang="hu-HU" sz="4100" b="1" kern="1200" dirty="0">
            <a:solidFill>
              <a:schemeClr val="bg1"/>
            </a:solidFill>
          </a:endParaRPr>
        </a:p>
      </dsp:txBody>
      <dsp:txXfrm>
        <a:off x="2750812" y="1601988"/>
        <a:ext cx="2213576" cy="933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724CC-97F7-4C38-9A3C-E8D62C33CF77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00485-1B7E-48D3-844A-0B4F360F21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54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stresszor</a:t>
            </a:r>
            <a:r>
              <a:rPr lang="hu-HU" dirty="0" smtClean="0"/>
              <a:t> szempontjából: mérték- és stop stressz</a:t>
            </a:r>
          </a:p>
          <a:p>
            <a:endParaRPr lang="hu-HU" dirty="0" smtClean="0"/>
          </a:p>
          <a:p>
            <a:r>
              <a:rPr lang="hu-HU" dirty="0" smtClean="0"/>
              <a:t>A növényi reakció szempontjából:</a:t>
            </a:r>
          </a:p>
          <a:p>
            <a:pPr marL="228600" indent="-228600">
              <a:buAutoNum type="arabicPeriod"/>
            </a:pPr>
            <a:r>
              <a:rPr lang="hu-HU" dirty="0" err="1" smtClean="0"/>
              <a:t>Eustressz</a:t>
            </a:r>
            <a:r>
              <a:rPr lang="hu-HU" dirty="0" smtClean="0"/>
              <a:t>	</a:t>
            </a:r>
            <a:r>
              <a:rPr lang="hu-HU" dirty="0" smtClean="0">
                <a:sym typeface="Wingdings" pitchFamily="2" charset="2"/>
              </a:rPr>
              <a:t> kivédi a növény</a:t>
            </a:r>
          </a:p>
          <a:p>
            <a:pPr marL="228600" indent="-228600">
              <a:buAutoNum type="arabicPeriod"/>
            </a:pPr>
            <a:r>
              <a:rPr lang="hu-HU" dirty="0" err="1" smtClean="0">
                <a:sym typeface="Wingdings" pitchFamily="2" charset="2"/>
              </a:rPr>
              <a:t>Distressz</a:t>
            </a:r>
            <a:r>
              <a:rPr lang="hu-HU" dirty="0" smtClean="0">
                <a:sym typeface="Wingdings" pitchFamily="2" charset="2"/>
              </a:rPr>
              <a:t>   károsodik</a:t>
            </a:r>
            <a:r>
              <a:rPr lang="hu-HU" baseline="0" dirty="0" smtClean="0">
                <a:sym typeface="Wingdings" pitchFamily="2" charset="2"/>
              </a:rPr>
              <a:t> a növény (nem tudja kivédeni)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29691-39B5-49C6-A7A1-36C98B9064E9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33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teljes </a:t>
            </a:r>
            <a:r>
              <a:rPr lang="hu-HU" dirty="0" err="1" smtClean="0"/>
              <a:t>aminosavsor</a:t>
            </a:r>
            <a:r>
              <a:rPr lang="hu-HU" dirty="0" smtClean="0"/>
              <a:t> biztosítja, hogy a </a:t>
            </a:r>
            <a:r>
              <a:rPr lang="hu-HU" dirty="0" err="1" smtClean="0"/>
              <a:t>biostimulátor</a:t>
            </a:r>
            <a:r>
              <a:rPr lang="hu-HU" dirty="0" smtClean="0"/>
              <a:t> „alkalmazkodjon” a növény</a:t>
            </a:r>
            <a:r>
              <a:rPr lang="hu-HU" baseline="0" dirty="0" smtClean="0"/>
              <a:t> fejlettségéhez és az éppen zajló élettani folyamatokhoz. Így képes hatékonyan támogatni azt.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80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Bioiberica</a:t>
            </a:r>
            <a:r>
              <a:rPr lang="hu-HU" dirty="0" smtClean="0"/>
              <a:t> nem teszi közzé a termékek </a:t>
            </a:r>
            <a:r>
              <a:rPr lang="hu-HU" dirty="0" err="1" smtClean="0"/>
              <a:t>aminogramját</a:t>
            </a:r>
            <a:r>
              <a:rPr lang="hu-HU" dirty="0" smtClean="0"/>
              <a:t>, mert üzleti titok (know-how). A</a:t>
            </a:r>
            <a:r>
              <a:rPr lang="hu-HU" baseline="0" dirty="0" smtClean="0"/>
              <a:t> vállalat kutatás-fejlesztés munkája a növényélettanon alapul, és a „lombtrágya” portfólió termékeinél a tápelemek mellett az azok által befolyásolt élettani folyamatok serkentésére optimalizált aminosavakkal (</a:t>
            </a:r>
            <a:r>
              <a:rPr lang="hu-HU" i="1" baseline="0" dirty="0" smtClean="0"/>
              <a:t>fiziológiai </a:t>
            </a:r>
            <a:r>
              <a:rPr lang="hu-HU" i="1" baseline="0" dirty="0" err="1" smtClean="0"/>
              <a:t>aminosavsor</a:t>
            </a:r>
            <a:r>
              <a:rPr lang="hu-HU" baseline="0" dirty="0" smtClean="0"/>
              <a:t>) készítik a termékeket. Ez </a:t>
            </a:r>
            <a:r>
              <a:rPr lang="hu-HU" b="1" baseline="0" dirty="0" smtClean="0"/>
              <a:t>egyedülálló a piacon </a:t>
            </a:r>
            <a:r>
              <a:rPr lang="hu-HU" baseline="0" dirty="0" smtClean="0"/>
              <a:t>(MEGKÜLÖNBÖZTETŐ JEGY!!!), és ez teszi igazán hatékonnyá a termékeket.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804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szilícium a termék lelke. Ez a tápelem többféle</a:t>
            </a:r>
            <a:r>
              <a:rPr lang="hu-HU" baseline="0" dirty="0" smtClean="0"/>
              <a:t> </a:t>
            </a:r>
            <a:r>
              <a:rPr lang="hu-HU" b="1" baseline="0" dirty="0" smtClean="0"/>
              <a:t>stressz</a:t>
            </a:r>
            <a:r>
              <a:rPr lang="hu-HU" baseline="0" dirty="0" smtClean="0"/>
              <a:t> esetén alkalmazható, illetve hatékonyan </a:t>
            </a:r>
            <a:r>
              <a:rPr lang="hu-HU" b="1" baseline="0" dirty="0" smtClean="0"/>
              <a:t>támogatja a növényvédelmet </a:t>
            </a:r>
            <a:r>
              <a:rPr lang="hu-HU" baseline="0" dirty="0" smtClean="0"/>
              <a:t>(gombabetegségek, rovarkártétel).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967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növények a környezeti stresszre (</a:t>
            </a:r>
            <a:r>
              <a:rPr lang="hu-HU" dirty="0" err="1" smtClean="0"/>
              <a:t>biotikus</a:t>
            </a:r>
            <a:r>
              <a:rPr lang="hu-HU" dirty="0" smtClean="0"/>
              <a:t> és abiotikus) uniform, sablonos módon reagálnak!!!</a:t>
            </a:r>
          </a:p>
          <a:p>
            <a:r>
              <a:rPr lang="hu-HU" dirty="0" smtClean="0"/>
              <a:t>Vészreakció:</a:t>
            </a:r>
          </a:p>
          <a:p>
            <a:r>
              <a:rPr lang="hu-HU" dirty="0" smtClean="0"/>
              <a:t>	- </a:t>
            </a:r>
            <a:r>
              <a:rPr lang="hu-HU" dirty="0" err="1" smtClean="0"/>
              <a:t>sztómák</a:t>
            </a:r>
            <a:r>
              <a:rPr lang="hu-HU" dirty="0" smtClean="0"/>
              <a:t> bezárulnak (párolgás,</a:t>
            </a:r>
            <a:r>
              <a:rPr lang="hu-HU" baseline="0" dirty="0" smtClean="0"/>
              <a:t> ki-be anyagtranszport gátlása = KAPUZÁRÁS)</a:t>
            </a:r>
          </a:p>
          <a:p>
            <a:r>
              <a:rPr lang="hu-HU" baseline="0" dirty="0" smtClean="0"/>
              <a:t>	- felépítő helyett lebontó folyamatok lesznek túlsúlyban</a:t>
            </a:r>
          </a:p>
          <a:p>
            <a:r>
              <a:rPr lang="hu-HU" baseline="0" dirty="0" smtClean="0"/>
              <a:t>	- szabad aminosavak felhalmozása</a:t>
            </a:r>
          </a:p>
          <a:p>
            <a:r>
              <a:rPr lang="hu-HU" baseline="0" dirty="0" smtClean="0"/>
              <a:t>	- energiatakarékos üzemmód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90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Növénytáplálás, </a:t>
            </a:r>
            <a:r>
              <a:rPr lang="hu-HU" dirty="0" err="1" smtClean="0"/>
              <a:t>-védelem</a:t>
            </a:r>
            <a:r>
              <a:rPr lang="hu-HU" dirty="0" smtClean="0"/>
              <a:t>, </a:t>
            </a:r>
            <a:r>
              <a:rPr lang="hu-HU" dirty="0" err="1" smtClean="0"/>
              <a:t>-ápolás</a:t>
            </a:r>
            <a:r>
              <a:rPr lang="hu-HU" dirty="0" smtClean="0"/>
              <a:t>:</a:t>
            </a:r>
            <a:endParaRPr lang="hu-HU" baseline="0" dirty="0" smtClean="0"/>
          </a:p>
          <a:p>
            <a:r>
              <a:rPr lang="hu-HU" baseline="0" dirty="0" smtClean="0"/>
              <a:t>	- kutatott terület, meglévő aktív tudásanyag áll rendelkezésre</a:t>
            </a:r>
          </a:p>
          <a:p>
            <a:r>
              <a:rPr lang="hu-HU" baseline="0" dirty="0" smtClean="0"/>
              <a:t>	- élelem a növénynek (trágyázás)</a:t>
            </a:r>
          </a:p>
          <a:p>
            <a:r>
              <a:rPr lang="hu-HU" baseline="0" dirty="0" smtClean="0"/>
              <a:t>	- a külső környezet hatásainak befolyásolása (öntözés, talajművelés)</a:t>
            </a:r>
          </a:p>
          <a:p>
            <a:r>
              <a:rPr lang="hu-HU" baseline="0" dirty="0" smtClean="0"/>
              <a:t>	- parazita szervezetek elpusztítása (gyom, rovar, gomba)</a:t>
            </a:r>
          </a:p>
          <a:p>
            <a:r>
              <a:rPr lang="hu-HU" baseline="0" dirty="0" smtClean="0"/>
              <a:t>Növényegészség:</a:t>
            </a:r>
          </a:p>
          <a:p>
            <a:r>
              <a:rPr lang="hu-HU" baseline="0" dirty="0" smtClean="0"/>
              <a:t>	- inaktív tudásanyag, nem ismert a mezőgazdaságban</a:t>
            </a:r>
          </a:p>
          <a:p>
            <a:r>
              <a:rPr lang="hu-HU" baseline="0" dirty="0" smtClean="0"/>
              <a:t>	- azzal foglalkozik, hogyan érzi magát a növény (CSATATÉR)</a:t>
            </a:r>
          </a:p>
          <a:p>
            <a:r>
              <a:rPr lang="hu-HU" baseline="0" dirty="0" smtClean="0"/>
              <a:t>	- a növény állapota van a célkeresztben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73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A fóliával pozícionáljuk az aminosavainkat, és </a:t>
            </a:r>
            <a:r>
              <a:rPr lang="hu-HU" baseline="0" dirty="0" err="1" smtClean="0"/>
              <a:t>egyidőben</a:t>
            </a:r>
            <a:r>
              <a:rPr lang="hu-HU" baseline="0" dirty="0" smtClean="0"/>
              <a:t> a konkurens hatóanyagokat is! A cél, hogy meghatározzuk a helyünket ezen a palettán! FONTOS: Itt csak a növényélettani vonatkozást (</a:t>
            </a:r>
            <a:r>
              <a:rPr lang="hu-HU" baseline="0" dirty="0" err="1" smtClean="0"/>
              <a:t>biostimulálás</a:t>
            </a:r>
            <a:r>
              <a:rPr lang="hu-HU" baseline="0" dirty="0" smtClean="0"/>
              <a:t>) tárgyaljuk. (Pl. a </a:t>
            </a:r>
            <a:r>
              <a:rPr lang="hu-HU" baseline="0" dirty="0" err="1" smtClean="0"/>
              <a:t>kelatizáló</a:t>
            </a:r>
            <a:r>
              <a:rPr lang="hu-HU" baseline="0" dirty="0" smtClean="0"/>
              <a:t> hatásról itt nincs szó.)</a:t>
            </a:r>
          </a:p>
          <a:p>
            <a:r>
              <a:rPr lang="hu-HU" baseline="0" dirty="0" smtClean="0"/>
              <a:t>1. </a:t>
            </a:r>
            <a:r>
              <a:rPr lang="hu-HU" b="1" baseline="0" dirty="0" smtClean="0"/>
              <a:t>Szabad aminosavak</a:t>
            </a:r>
            <a:r>
              <a:rPr lang="hu-HU" baseline="0" dirty="0" smtClean="0"/>
              <a:t>: specifikus hatóanyagok, amelyekkel célzottan tudunk hatni az egyes élettani folyamatokra (a fehérje származékok inkább csak nyersanyagok) – </a:t>
            </a:r>
            <a:r>
              <a:rPr lang="hu-HU" baseline="0" dirty="0" smtClean="0">
                <a:solidFill>
                  <a:srgbClr val="FF0000"/>
                </a:solidFill>
              </a:rPr>
              <a:t>AKUPUNKTÚRA</a:t>
            </a:r>
            <a:r>
              <a:rPr lang="hu-HU" baseline="0" dirty="0" smtClean="0"/>
              <a:t> (</a:t>
            </a:r>
            <a:r>
              <a:rPr lang="hu-HU" baseline="0" dirty="0" smtClean="0">
                <a:solidFill>
                  <a:srgbClr val="FF0000"/>
                </a:solidFill>
              </a:rPr>
              <a:t>célirányos és nagy hatékonyságú</a:t>
            </a:r>
            <a:r>
              <a:rPr lang="hu-HU" baseline="0" dirty="0" smtClean="0"/>
              <a:t>)</a:t>
            </a:r>
          </a:p>
          <a:p>
            <a:r>
              <a:rPr lang="hu-HU" dirty="0" smtClean="0"/>
              <a:t>2. </a:t>
            </a:r>
            <a:r>
              <a:rPr lang="hu-HU" b="1" dirty="0" err="1" smtClean="0"/>
              <a:t>Humin-</a:t>
            </a:r>
            <a:r>
              <a:rPr lang="hu-HU" b="1" dirty="0" smtClean="0"/>
              <a:t> és </a:t>
            </a:r>
            <a:r>
              <a:rPr lang="hu-HU" b="1" dirty="0" err="1" smtClean="0"/>
              <a:t>fulvosavak</a:t>
            </a:r>
            <a:r>
              <a:rPr lang="hu-HU" dirty="0" smtClean="0"/>
              <a:t>: nagy méretű molekulák, nem meghatározható</a:t>
            </a:r>
            <a:r>
              <a:rPr lang="hu-HU" baseline="0" dirty="0" smtClean="0"/>
              <a:t> a pontos összetételük, ezért általános </a:t>
            </a:r>
            <a:r>
              <a:rPr lang="hu-HU" baseline="0" dirty="0" err="1" smtClean="0"/>
              <a:t>vitalizáló</a:t>
            </a:r>
            <a:r>
              <a:rPr lang="hu-HU" baseline="0" dirty="0" smtClean="0"/>
              <a:t> hatásukkal számolhatunk csak. – POFONCSAPÁS (felrázza, élénkéti a szervezetet)</a:t>
            </a:r>
          </a:p>
          <a:p>
            <a:r>
              <a:rPr lang="hu-HU" baseline="0" dirty="0" smtClean="0"/>
              <a:t>3. </a:t>
            </a:r>
            <a:r>
              <a:rPr lang="hu-HU" b="1" baseline="0" dirty="0" smtClean="0"/>
              <a:t>Algakivonatok</a:t>
            </a:r>
            <a:r>
              <a:rPr lang="hu-HU" baseline="0" dirty="0" smtClean="0"/>
              <a:t>: hatóanyagaik elsősorban hormonok, amelyek pontos aránya és mennyisége ismeretlen. Mivel a növények élettani folyamatainak irányításánál a hormonok aránya is fontos, a hatás pontosan nem meghatározható. – SEGGBERÚGÁS (a növény feltétlen módon reagál a kezelésre, még akkor is, ha esetleg ehhez nincsenek meg az egyéb feltételek – VESZÉLY!)</a:t>
            </a:r>
          </a:p>
          <a:p>
            <a:r>
              <a:rPr lang="hu-HU" baseline="0" dirty="0" smtClean="0"/>
              <a:t>4. </a:t>
            </a:r>
            <a:r>
              <a:rPr lang="hu-HU" b="1" baseline="0" dirty="0" smtClean="0"/>
              <a:t>Mikrobiológiai készítmények</a:t>
            </a:r>
            <a:r>
              <a:rPr lang="hu-HU" baseline="0" dirty="0" smtClean="0"/>
              <a:t>: élő mikroorganizmusok, amelyek a növényekre ható bioaktív anyagokat termelnek. Hatásuk függ az ideális életkörülmények meglététől. – SZAKMUNKÁS BRIGÁD (ha adottak a feltételek, ismert anyagokat termelhetnek: hormonok, enzimek, aminosavak, egyéb szerves anyagok)</a:t>
            </a:r>
          </a:p>
          <a:p>
            <a:r>
              <a:rPr lang="hu-HU" baseline="0" dirty="0" smtClean="0"/>
              <a:t>5. </a:t>
            </a:r>
            <a:r>
              <a:rPr lang="hu-HU" b="1" baseline="0" dirty="0" smtClean="0"/>
              <a:t>Növényi kivonatok (</a:t>
            </a:r>
            <a:r>
              <a:rPr lang="hu-HU" b="0" baseline="0" dirty="0" smtClean="0"/>
              <a:t>pl. </a:t>
            </a:r>
            <a:r>
              <a:rPr lang="hu-HU" b="0" baseline="0" dirty="0" err="1" smtClean="0"/>
              <a:t>flavanoidok</a:t>
            </a:r>
            <a:r>
              <a:rPr lang="hu-HU" b="1" baseline="0" dirty="0" smtClean="0"/>
              <a:t>)</a:t>
            </a:r>
            <a:r>
              <a:rPr lang="hu-HU" baseline="0" dirty="0" smtClean="0"/>
              <a:t>: növényekből kivont szerves anyagok (illóolajok, </a:t>
            </a:r>
            <a:r>
              <a:rPr lang="hu-HU" baseline="0" dirty="0" err="1" smtClean="0"/>
              <a:t>lipidek</a:t>
            </a:r>
            <a:r>
              <a:rPr lang="hu-HU" baseline="0" dirty="0" smtClean="0"/>
              <a:t>, szerves savak). Általában vegyes összetételűek, hatásuk a növény egészségügyi és fejlődési állapotától függően eltérő lehet. – BÉRES CSEPP (általános állapotjavító)</a:t>
            </a:r>
          </a:p>
          <a:p>
            <a:r>
              <a:rPr lang="hu-HU" baseline="0" dirty="0" smtClean="0"/>
              <a:t>6. </a:t>
            </a:r>
            <a:r>
              <a:rPr lang="hu-HU" b="1" baseline="0" dirty="0" smtClean="0"/>
              <a:t>Szintetikus stimulánsok </a:t>
            </a:r>
            <a:r>
              <a:rPr lang="hu-HU" baseline="0" dirty="0" smtClean="0"/>
              <a:t>(pl. </a:t>
            </a:r>
            <a:r>
              <a:rPr lang="hu-HU" baseline="0" dirty="0" err="1" smtClean="0"/>
              <a:t>Atonik</a:t>
            </a:r>
            <a:r>
              <a:rPr lang="hu-HU" baseline="0" dirty="0" smtClean="0"/>
              <a:t>) – a növényi szervezetbe kerülő anyagok speciális reakciót váltanak ki, aminek alapja a kémiai hasonlóság; a hatás általában többféle és tapasztalaton, méréseken alapul</a:t>
            </a:r>
          </a:p>
          <a:p>
            <a:r>
              <a:rPr lang="hu-HU" b="0" baseline="0" dirty="0" smtClean="0"/>
              <a:t>7</a:t>
            </a:r>
            <a:r>
              <a:rPr lang="hu-HU" b="1" baseline="0" dirty="0" smtClean="0"/>
              <a:t>. Hasznos nyomelemek </a:t>
            </a:r>
            <a:r>
              <a:rPr lang="hu-HU" b="0" baseline="0" dirty="0" smtClean="0"/>
              <a:t>(</a:t>
            </a:r>
            <a:r>
              <a:rPr lang="hu-HU" b="0" baseline="0" dirty="0" err="1" smtClean="0"/>
              <a:t>Al</a:t>
            </a:r>
            <a:r>
              <a:rPr lang="hu-HU" b="0" baseline="0" dirty="0" smtClean="0"/>
              <a:t>, Na, </a:t>
            </a:r>
            <a:r>
              <a:rPr lang="hu-HU" b="0" baseline="0" dirty="0" err="1" smtClean="0"/>
              <a:t>Co</a:t>
            </a:r>
            <a:r>
              <a:rPr lang="hu-HU" b="0" baseline="0" dirty="0" smtClean="0"/>
              <a:t>, Se, </a:t>
            </a:r>
            <a:r>
              <a:rPr lang="hu-HU" b="0" baseline="0" dirty="0" err="1" smtClean="0"/>
              <a:t>Si</a:t>
            </a:r>
            <a:r>
              <a:rPr lang="hu-HU" b="0" baseline="0" dirty="0" smtClean="0"/>
              <a:t>): élettani nyomelemek, mint szervetlen molekulák vagy ionok, illetve abiotikus </a:t>
            </a:r>
            <a:r>
              <a:rPr lang="hu-HU" b="0" baseline="0" dirty="0" err="1" smtClean="0"/>
              <a:t>stresszhatások</a:t>
            </a:r>
            <a:r>
              <a:rPr lang="hu-HU" b="0" baseline="0" dirty="0" smtClean="0"/>
              <a:t> ellen hatékony elemek, pl. indukált rezisztencia.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20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0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Mikor segítség a növénynek</a:t>
            </a:r>
            <a:r>
              <a:rPr lang="hu-HU" baseline="0" dirty="0" smtClean="0"/>
              <a:t> =&gt; amikor szüksége van rá!</a:t>
            </a:r>
          </a:p>
          <a:p>
            <a:r>
              <a:rPr lang="hu-HU" baseline="0" dirty="0" smtClean="0"/>
              <a:t>	1. maga is szintetizálni kezdi</a:t>
            </a:r>
          </a:p>
          <a:p>
            <a:r>
              <a:rPr lang="hu-HU" baseline="0" dirty="0" smtClean="0"/>
              <a:t>	2. vagy felveszi a környezetből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33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Mikor hatékony a kezelés =&gt; az optimális időpontban!</a:t>
            </a:r>
          </a:p>
          <a:p>
            <a:r>
              <a:rPr lang="hu-HU" baseline="0" dirty="0" smtClean="0"/>
              <a:t>	1. előtte és utána csökken a hatékonyság</a:t>
            </a:r>
          </a:p>
          <a:p>
            <a:r>
              <a:rPr lang="hu-HU" baseline="0" dirty="0" smtClean="0"/>
              <a:t>	2. van olyan időpont, amikor teljesen hatástalan!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733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csírázás lépései:</a:t>
            </a:r>
          </a:p>
          <a:p>
            <a:pPr marL="228600" indent="-228600">
              <a:buAutoNum type="arabicPeriod"/>
            </a:pPr>
            <a:r>
              <a:rPr lang="hu-HU" dirty="0" smtClean="0"/>
              <a:t>Vízfelvétel</a:t>
            </a:r>
          </a:p>
          <a:p>
            <a:pPr marL="228600" indent="-228600">
              <a:buAutoNum type="arabicPeriod"/>
            </a:pPr>
            <a:r>
              <a:rPr lang="hu-HU" dirty="0" smtClean="0"/>
              <a:t>Hormonok</a:t>
            </a:r>
            <a:r>
              <a:rPr lang="hu-HU" baseline="0" dirty="0" smtClean="0"/>
              <a:t> és enzimek képződése, aktiválása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A tápanyagok mobilizálása a szikanyagból (keményítő &gt;&gt;&gt; cukor)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Az oldott tápanyagok és hormonok növekedési pontokhoz szállítása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38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A növény az aminosavakat raktárra termeli, szintetizálja (vagy bontja!), és innen használja fel</a:t>
            </a:r>
            <a:r>
              <a:rPr lang="hu-HU" b="1" baseline="0" dirty="0" smtClean="0"/>
              <a:t> szükségletei szerint.</a:t>
            </a:r>
            <a:endParaRPr lang="hu-HU" b="1" dirty="0" smtClean="0"/>
          </a:p>
          <a:p>
            <a:pPr marL="228600" indent="-228600">
              <a:buAutoNum type="arabicPeriod"/>
            </a:pPr>
            <a:r>
              <a:rPr lang="hu-HU" dirty="0" smtClean="0"/>
              <a:t>Energia megtakarítás:</a:t>
            </a:r>
          </a:p>
          <a:p>
            <a:pPr marL="0" indent="0">
              <a:buNone/>
            </a:pPr>
            <a:r>
              <a:rPr lang="hu-HU" dirty="0" smtClean="0"/>
              <a:t>- Aminosav szintézis energiaigényes</a:t>
            </a:r>
          </a:p>
          <a:p>
            <a:r>
              <a:rPr lang="hu-HU" dirty="0" smtClean="0"/>
              <a:t>- Stressz helyzetben szabad AS felhalmozás</a:t>
            </a:r>
            <a:r>
              <a:rPr lang="hu-HU" baseline="0" dirty="0" smtClean="0"/>
              <a:t> (f</a:t>
            </a:r>
            <a:r>
              <a:rPr lang="hu-HU" dirty="0" smtClean="0"/>
              <a:t>ehérje bontással)</a:t>
            </a:r>
          </a:p>
          <a:p>
            <a:r>
              <a:rPr lang="hu-HU" dirty="0" smtClean="0"/>
              <a:t>2. Építőelemek:</a:t>
            </a:r>
          </a:p>
          <a:p>
            <a:r>
              <a:rPr lang="hu-HU" dirty="0" smtClean="0"/>
              <a:t>- Fehérjék (pl. enzimek)</a:t>
            </a:r>
          </a:p>
          <a:p>
            <a:pPr marL="0" indent="0">
              <a:buFontTx/>
              <a:buNone/>
            </a:pPr>
            <a:r>
              <a:rPr lang="hu-HU" dirty="0" smtClean="0"/>
              <a:t>- 5000+ ismert speciális növényi anyag (pl. íz, szín)</a:t>
            </a:r>
          </a:p>
          <a:p>
            <a:pPr marL="0" indent="0">
              <a:buFontTx/>
              <a:buNone/>
            </a:pPr>
            <a:r>
              <a:rPr lang="hu-HU" dirty="0" smtClean="0"/>
              <a:t>3. Serkentés</a:t>
            </a:r>
          </a:p>
          <a:p>
            <a:pPr marL="0" indent="0">
              <a:buFontTx/>
              <a:buNone/>
            </a:pPr>
            <a:r>
              <a:rPr lang="hu-HU" dirty="0" smtClean="0"/>
              <a:t>- klorofill szintézis, csírázás, hormon képződés, növekedés, sejtosztódás stb.</a:t>
            </a:r>
          </a:p>
          <a:p>
            <a:pPr marL="0" indent="0">
              <a:buFontTx/>
              <a:buNone/>
            </a:pPr>
            <a:r>
              <a:rPr lang="hu-HU" dirty="0" smtClean="0"/>
              <a:t>4. Tápanyag szállítás</a:t>
            </a:r>
          </a:p>
          <a:p>
            <a:pPr marL="0" indent="0">
              <a:buFontTx/>
              <a:buNone/>
            </a:pPr>
            <a:r>
              <a:rPr lang="hu-HU" dirty="0" smtClean="0"/>
              <a:t>- </a:t>
            </a:r>
            <a:r>
              <a:rPr lang="hu-HU" dirty="0" err="1" smtClean="0"/>
              <a:t>Kelatizálás</a:t>
            </a:r>
            <a:r>
              <a:rPr lang="hu-HU" baseline="0" dirty="0" smtClean="0"/>
              <a:t> (természetes molekula, szállítás sejt szintig)</a:t>
            </a:r>
          </a:p>
          <a:p>
            <a:pPr marL="0" indent="0">
              <a:buFontTx/>
              <a:buNone/>
            </a:pPr>
            <a:r>
              <a:rPr lang="hu-HU" dirty="0" smtClean="0"/>
              <a:t>- méret!!! (aminosavak </a:t>
            </a:r>
            <a:r>
              <a:rPr lang="hu-HU" dirty="0" err="1" smtClean="0"/>
              <a:t>max</a:t>
            </a:r>
            <a:r>
              <a:rPr lang="hu-HU" dirty="0" smtClean="0"/>
              <a:t> 1 nm és </a:t>
            </a:r>
            <a:r>
              <a:rPr lang="hu-HU" dirty="0" err="1" smtClean="0"/>
              <a:t>max</a:t>
            </a:r>
            <a:r>
              <a:rPr lang="hu-HU" dirty="0" smtClean="0"/>
              <a:t> 204Da molekulatömeg  &gt;&lt;  </a:t>
            </a:r>
            <a:r>
              <a:rPr lang="hu-HU" dirty="0" err="1" smtClean="0"/>
              <a:t>fulvosav</a:t>
            </a:r>
            <a:r>
              <a:rPr lang="hu-HU" dirty="0" smtClean="0"/>
              <a:t> ~2000 Da, </a:t>
            </a:r>
            <a:r>
              <a:rPr lang="hu-HU" dirty="0" err="1" smtClean="0"/>
              <a:t>huminsav</a:t>
            </a:r>
            <a:r>
              <a:rPr lang="hu-HU" dirty="0" smtClean="0"/>
              <a:t> &gt;300.000 Da)</a:t>
            </a:r>
          </a:p>
          <a:p>
            <a:pPr marL="0" indent="0">
              <a:buFontTx/>
              <a:buNone/>
            </a:pPr>
            <a:r>
              <a:rPr lang="hu-HU" dirty="0" smtClean="0"/>
              <a:t>5. </a:t>
            </a:r>
            <a:r>
              <a:rPr lang="hu-HU" dirty="0" err="1" smtClean="0"/>
              <a:t>Stresszkezelés</a:t>
            </a:r>
            <a:endParaRPr lang="hu-HU" dirty="0" smtClean="0"/>
          </a:p>
          <a:p>
            <a:r>
              <a:rPr lang="hu-HU" dirty="0" smtClean="0"/>
              <a:t>- Energia megtakarítás</a:t>
            </a:r>
          </a:p>
          <a:p>
            <a:r>
              <a:rPr lang="hu-HU" dirty="0" smtClean="0"/>
              <a:t>- Szerves nitrogén</a:t>
            </a:r>
          </a:p>
          <a:p>
            <a:r>
              <a:rPr lang="hu-HU" dirty="0" smtClean="0"/>
              <a:t>- Szabad aminosavak</a:t>
            </a:r>
          </a:p>
          <a:p>
            <a:r>
              <a:rPr lang="hu-HU" dirty="0" smtClean="0"/>
              <a:t>- Ozmotikus szabályzás</a:t>
            </a:r>
          </a:p>
          <a:p>
            <a:r>
              <a:rPr lang="hu-HU" dirty="0" smtClean="0"/>
              <a:t>- Légcserenyílások szabályozása</a:t>
            </a:r>
          </a:p>
          <a:p>
            <a:r>
              <a:rPr lang="hu-HU" dirty="0" smtClean="0"/>
              <a:t>- Fotoszintézis serkentése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00485-1B7E-48D3-844A-0B4F360F2135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69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 userDrawn="1"/>
        </p:nvGrpSpPr>
        <p:grpSpPr>
          <a:xfrm>
            <a:off x="1043608" y="2137612"/>
            <a:ext cx="9986750" cy="1867452"/>
            <a:chOff x="467544" y="188640"/>
            <a:chExt cx="9410686" cy="1345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mboid 9"/>
            <p:cNvSpPr/>
            <p:nvPr userDrawn="1"/>
          </p:nvSpPr>
          <p:spPr>
            <a:xfrm>
              <a:off x="4414006" y="381844"/>
              <a:ext cx="5464224" cy="1152128"/>
            </a:xfrm>
            <a:prstGeom prst="parallelogram">
              <a:avLst>
                <a:gd name="adj" fmla="val 5586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Romboid 10"/>
            <p:cNvSpPr/>
            <p:nvPr userDrawn="1"/>
          </p:nvSpPr>
          <p:spPr>
            <a:xfrm>
              <a:off x="467544" y="188640"/>
              <a:ext cx="9410686" cy="1152128"/>
            </a:xfrm>
            <a:prstGeom prst="parallelogram">
              <a:avLst>
                <a:gd name="adj" fmla="val 558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8" name="Picture 2" descr="C:\Documents and Settings\nss\Mis documentos\Mis imágenes\visuel_u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4938"/>
            <a:ext cx="38766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38337" y="2130425"/>
            <a:ext cx="6519863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79712" y="4005064"/>
            <a:ext cx="6480720" cy="1633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98" y="260648"/>
            <a:ext cx="1799759" cy="17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grpSp>
        <p:nvGrpSpPr>
          <p:cNvPr id="12" name="Csoportba foglalás 11"/>
          <p:cNvGrpSpPr/>
          <p:nvPr userDrawn="1"/>
        </p:nvGrpSpPr>
        <p:grpSpPr>
          <a:xfrm>
            <a:off x="705930" y="283468"/>
            <a:ext cx="9410686" cy="1345332"/>
            <a:chOff x="467544" y="188640"/>
            <a:chExt cx="9410686" cy="1345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mboid 12"/>
            <p:cNvSpPr/>
            <p:nvPr userDrawn="1"/>
          </p:nvSpPr>
          <p:spPr>
            <a:xfrm>
              <a:off x="4414006" y="381844"/>
              <a:ext cx="5464224" cy="1152128"/>
            </a:xfrm>
            <a:prstGeom prst="parallelogram">
              <a:avLst>
                <a:gd name="adj" fmla="val 5586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Romboid 13"/>
            <p:cNvSpPr/>
            <p:nvPr userDrawn="1"/>
          </p:nvSpPr>
          <p:spPr>
            <a:xfrm>
              <a:off x="467544" y="188640"/>
              <a:ext cx="9410686" cy="1152128"/>
            </a:xfrm>
            <a:prstGeom prst="parallelogram">
              <a:avLst>
                <a:gd name="adj" fmla="val 558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88832" cy="1138138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6" y="2511"/>
            <a:ext cx="931966" cy="9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2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5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 userDrawn="1"/>
        </p:nvGrpSpPr>
        <p:grpSpPr>
          <a:xfrm>
            <a:off x="705930" y="283468"/>
            <a:ext cx="9410686" cy="1345332"/>
            <a:chOff x="467544" y="188640"/>
            <a:chExt cx="9410686" cy="1345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omboid 11"/>
            <p:cNvSpPr/>
            <p:nvPr userDrawn="1"/>
          </p:nvSpPr>
          <p:spPr>
            <a:xfrm>
              <a:off x="4414006" y="381844"/>
              <a:ext cx="5464224" cy="1152128"/>
            </a:xfrm>
            <a:prstGeom prst="parallelogram">
              <a:avLst>
                <a:gd name="adj" fmla="val 5586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Romboid 12"/>
            <p:cNvSpPr/>
            <p:nvPr userDrawn="1"/>
          </p:nvSpPr>
          <p:spPr>
            <a:xfrm>
              <a:off x="467544" y="188640"/>
              <a:ext cx="9410686" cy="1152128"/>
            </a:xfrm>
            <a:prstGeom prst="parallelogram">
              <a:avLst>
                <a:gd name="adj" fmla="val 558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88832" cy="1138138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6" y="2511"/>
            <a:ext cx="931966" cy="931966"/>
          </a:xfrm>
          <a:prstGeom prst="rect">
            <a:avLst/>
          </a:prstGeom>
        </p:spPr>
      </p:pic>
      <p:cxnSp>
        <p:nvCxnSpPr>
          <p:cNvPr id="10" name="Egyenes összekötő 9"/>
          <p:cNvCxnSpPr/>
          <p:nvPr userDrawn="1"/>
        </p:nvCxnSpPr>
        <p:spPr>
          <a:xfrm>
            <a:off x="467544" y="1628800"/>
            <a:ext cx="0" cy="4464496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Csoportba foglalás 13"/>
          <p:cNvGrpSpPr/>
          <p:nvPr userDrawn="1"/>
        </p:nvGrpSpPr>
        <p:grpSpPr>
          <a:xfrm>
            <a:off x="6177396" y="5183262"/>
            <a:ext cx="3180680" cy="4944504"/>
            <a:chOff x="5004048" y="2795228"/>
            <a:chExt cx="3180680" cy="4944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mboid 14"/>
            <p:cNvSpPr/>
            <p:nvPr userDrawn="1"/>
          </p:nvSpPr>
          <p:spPr>
            <a:xfrm>
              <a:off x="5148064" y="2795228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Romboid 15"/>
            <p:cNvSpPr/>
            <p:nvPr userDrawn="1"/>
          </p:nvSpPr>
          <p:spPr>
            <a:xfrm>
              <a:off x="5004048" y="3662660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Romboid 16"/>
            <p:cNvSpPr/>
            <p:nvPr userDrawn="1"/>
          </p:nvSpPr>
          <p:spPr>
            <a:xfrm>
              <a:off x="5364088" y="3284984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0771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 userDrawn="1"/>
        </p:nvGrpSpPr>
        <p:grpSpPr>
          <a:xfrm>
            <a:off x="738560" y="4403204"/>
            <a:ext cx="9986750" cy="1723436"/>
            <a:chOff x="467544" y="188640"/>
            <a:chExt cx="9410686" cy="1345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omboid 10"/>
            <p:cNvSpPr/>
            <p:nvPr userDrawn="1"/>
          </p:nvSpPr>
          <p:spPr>
            <a:xfrm>
              <a:off x="4414006" y="381844"/>
              <a:ext cx="5464224" cy="1152128"/>
            </a:xfrm>
            <a:prstGeom prst="parallelogram">
              <a:avLst>
                <a:gd name="adj" fmla="val 5586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Romboid 11"/>
            <p:cNvSpPr/>
            <p:nvPr userDrawn="1"/>
          </p:nvSpPr>
          <p:spPr>
            <a:xfrm>
              <a:off x="467544" y="188640"/>
              <a:ext cx="9410686" cy="1152128"/>
            </a:xfrm>
            <a:prstGeom prst="parallelogram">
              <a:avLst>
                <a:gd name="adj" fmla="val 558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5" y="4406900"/>
            <a:ext cx="69470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47663" y="2906713"/>
            <a:ext cx="694704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851" y="347842"/>
            <a:ext cx="2448272" cy="2448272"/>
          </a:xfrm>
          <a:prstGeom prst="rect">
            <a:avLst/>
          </a:prstGeom>
        </p:spPr>
      </p:pic>
      <p:grpSp>
        <p:nvGrpSpPr>
          <p:cNvPr id="7" name="Csoportba foglalás 6"/>
          <p:cNvGrpSpPr/>
          <p:nvPr userDrawn="1"/>
        </p:nvGrpSpPr>
        <p:grpSpPr>
          <a:xfrm>
            <a:off x="-1476672" y="908720"/>
            <a:ext cx="3200679" cy="2160240"/>
            <a:chOff x="-1476672" y="908720"/>
            <a:chExt cx="3200679" cy="2160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omboid 32"/>
            <p:cNvSpPr/>
            <p:nvPr userDrawn="1"/>
          </p:nvSpPr>
          <p:spPr>
            <a:xfrm>
              <a:off x="-1228321" y="908720"/>
              <a:ext cx="2952328" cy="1584176"/>
            </a:xfrm>
            <a:prstGeom prst="parallelogram">
              <a:avLst>
                <a:gd name="adj" fmla="val 5505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Romboid 31"/>
            <p:cNvSpPr/>
            <p:nvPr userDrawn="1"/>
          </p:nvSpPr>
          <p:spPr>
            <a:xfrm>
              <a:off x="-1476672" y="1341392"/>
              <a:ext cx="3200679" cy="1727568"/>
            </a:xfrm>
            <a:prstGeom prst="parallelogram">
              <a:avLst>
                <a:gd name="adj" fmla="val 5471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53388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Csoportba foglalás 11"/>
          <p:cNvGrpSpPr/>
          <p:nvPr userDrawn="1"/>
        </p:nvGrpSpPr>
        <p:grpSpPr>
          <a:xfrm>
            <a:off x="705930" y="283468"/>
            <a:ext cx="9410686" cy="1345332"/>
            <a:chOff x="467544" y="188640"/>
            <a:chExt cx="9410686" cy="1345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mboid 12"/>
            <p:cNvSpPr/>
            <p:nvPr userDrawn="1"/>
          </p:nvSpPr>
          <p:spPr>
            <a:xfrm>
              <a:off x="4414006" y="381844"/>
              <a:ext cx="5464224" cy="1152128"/>
            </a:xfrm>
            <a:prstGeom prst="parallelogram">
              <a:avLst>
                <a:gd name="adj" fmla="val 5586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Romboid 13"/>
            <p:cNvSpPr/>
            <p:nvPr userDrawn="1"/>
          </p:nvSpPr>
          <p:spPr>
            <a:xfrm>
              <a:off x="467544" y="188640"/>
              <a:ext cx="9410686" cy="1152128"/>
            </a:xfrm>
            <a:prstGeom prst="parallelogram">
              <a:avLst>
                <a:gd name="adj" fmla="val 558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88832" cy="1138138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467544" y="1628800"/>
            <a:ext cx="0" cy="4464496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6" y="2511"/>
            <a:ext cx="931966" cy="931966"/>
          </a:xfrm>
          <a:prstGeom prst="rect">
            <a:avLst/>
          </a:prstGeom>
        </p:spPr>
      </p:pic>
      <p:grpSp>
        <p:nvGrpSpPr>
          <p:cNvPr id="16" name="Csoportba foglalás 15"/>
          <p:cNvGrpSpPr/>
          <p:nvPr userDrawn="1"/>
        </p:nvGrpSpPr>
        <p:grpSpPr>
          <a:xfrm>
            <a:off x="6177396" y="5183262"/>
            <a:ext cx="3180680" cy="4944504"/>
            <a:chOff x="5004048" y="2795228"/>
            <a:chExt cx="3180680" cy="4944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mboid 16"/>
            <p:cNvSpPr/>
            <p:nvPr userDrawn="1"/>
          </p:nvSpPr>
          <p:spPr>
            <a:xfrm>
              <a:off x="5148064" y="2795228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Romboid 17"/>
            <p:cNvSpPr/>
            <p:nvPr userDrawn="1"/>
          </p:nvSpPr>
          <p:spPr>
            <a:xfrm>
              <a:off x="5004048" y="3662660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Romboid 18"/>
            <p:cNvSpPr/>
            <p:nvPr userDrawn="1"/>
          </p:nvSpPr>
          <p:spPr>
            <a:xfrm>
              <a:off x="5364088" y="3284984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4346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cxnSp>
        <p:nvCxnSpPr>
          <p:cNvPr id="13" name="Egyenes összekötő 12"/>
          <p:cNvCxnSpPr/>
          <p:nvPr userDrawn="1"/>
        </p:nvCxnSpPr>
        <p:spPr>
          <a:xfrm>
            <a:off x="467544" y="1628800"/>
            <a:ext cx="0" cy="4464496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Csoportba foglalás 16"/>
          <p:cNvGrpSpPr/>
          <p:nvPr userDrawn="1"/>
        </p:nvGrpSpPr>
        <p:grpSpPr>
          <a:xfrm>
            <a:off x="705930" y="283468"/>
            <a:ext cx="9410686" cy="1345332"/>
            <a:chOff x="467544" y="188640"/>
            <a:chExt cx="9410686" cy="1345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omboid 17"/>
            <p:cNvSpPr/>
            <p:nvPr userDrawn="1"/>
          </p:nvSpPr>
          <p:spPr>
            <a:xfrm>
              <a:off x="4414006" y="381844"/>
              <a:ext cx="5464224" cy="1152128"/>
            </a:xfrm>
            <a:prstGeom prst="parallelogram">
              <a:avLst>
                <a:gd name="adj" fmla="val 5586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Romboid 18"/>
            <p:cNvSpPr/>
            <p:nvPr userDrawn="1"/>
          </p:nvSpPr>
          <p:spPr>
            <a:xfrm>
              <a:off x="467544" y="188640"/>
              <a:ext cx="9410686" cy="1152128"/>
            </a:xfrm>
            <a:prstGeom prst="parallelogram">
              <a:avLst>
                <a:gd name="adj" fmla="val 558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0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88832" cy="1138138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21" name="Kép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6" y="2511"/>
            <a:ext cx="931966" cy="931966"/>
          </a:xfrm>
          <a:prstGeom prst="rect">
            <a:avLst/>
          </a:prstGeom>
        </p:spPr>
      </p:pic>
      <p:grpSp>
        <p:nvGrpSpPr>
          <p:cNvPr id="22" name="Csoportba foglalás 21"/>
          <p:cNvGrpSpPr/>
          <p:nvPr userDrawn="1"/>
        </p:nvGrpSpPr>
        <p:grpSpPr>
          <a:xfrm>
            <a:off x="6177396" y="5183262"/>
            <a:ext cx="3180680" cy="4944504"/>
            <a:chOff x="5004048" y="2795228"/>
            <a:chExt cx="3180680" cy="4944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mboid 22"/>
            <p:cNvSpPr/>
            <p:nvPr userDrawn="1"/>
          </p:nvSpPr>
          <p:spPr>
            <a:xfrm>
              <a:off x="5148064" y="2795228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Romboid 23"/>
            <p:cNvSpPr/>
            <p:nvPr userDrawn="1"/>
          </p:nvSpPr>
          <p:spPr>
            <a:xfrm>
              <a:off x="5004048" y="3662660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Romboid 24"/>
            <p:cNvSpPr/>
            <p:nvPr userDrawn="1"/>
          </p:nvSpPr>
          <p:spPr>
            <a:xfrm>
              <a:off x="5364088" y="3284984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93037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467544" y="1628800"/>
            <a:ext cx="0" cy="4464496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Csoportba foglalás 13"/>
          <p:cNvGrpSpPr/>
          <p:nvPr userDrawn="1"/>
        </p:nvGrpSpPr>
        <p:grpSpPr>
          <a:xfrm>
            <a:off x="705930" y="283468"/>
            <a:ext cx="9410686" cy="1345332"/>
            <a:chOff x="467544" y="188640"/>
            <a:chExt cx="9410686" cy="1345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omboid 14"/>
            <p:cNvSpPr/>
            <p:nvPr userDrawn="1"/>
          </p:nvSpPr>
          <p:spPr>
            <a:xfrm>
              <a:off x="4414006" y="381844"/>
              <a:ext cx="5464224" cy="1152128"/>
            </a:xfrm>
            <a:prstGeom prst="parallelogram">
              <a:avLst>
                <a:gd name="adj" fmla="val 5586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Romboid 15"/>
            <p:cNvSpPr/>
            <p:nvPr userDrawn="1"/>
          </p:nvSpPr>
          <p:spPr>
            <a:xfrm>
              <a:off x="467544" y="188640"/>
              <a:ext cx="9410686" cy="1152128"/>
            </a:xfrm>
            <a:prstGeom prst="parallelogram">
              <a:avLst>
                <a:gd name="adj" fmla="val 5586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88832" cy="1138138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6" y="2511"/>
            <a:ext cx="931966" cy="931966"/>
          </a:xfrm>
          <a:prstGeom prst="rect">
            <a:avLst/>
          </a:prstGeom>
        </p:spPr>
      </p:pic>
      <p:grpSp>
        <p:nvGrpSpPr>
          <p:cNvPr id="19" name="Csoportba foglalás 18"/>
          <p:cNvGrpSpPr/>
          <p:nvPr userDrawn="1"/>
        </p:nvGrpSpPr>
        <p:grpSpPr>
          <a:xfrm>
            <a:off x="6177396" y="5183262"/>
            <a:ext cx="3180680" cy="4944504"/>
            <a:chOff x="5004048" y="2795228"/>
            <a:chExt cx="3180680" cy="4944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omboid 19"/>
            <p:cNvSpPr/>
            <p:nvPr userDrawn="1"/>
          </p:nvSpPr>
          <p:spPr>
            <a:xfrm>
              <a:off x="5148064" y="2795228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Romboid 20"/>
            <p:cNvSpPr/>
            <p:nvPr userDrawn="1"/>
          </p:nvSpPr>
          <p:spPr>
            <a:xfrm>
              <a:off x="5004048" y="3662660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Romboid 21"/>
            <p:cNvSpPr/>
            <p:nvPr userDrawn="1"/>
          </p:nvSpPr>
          <p:spPr>
            <a:xfrm>
              <a:off x="5364088" y="3284984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962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" y="14436"/>
            <a:ext cx="1030624" cy="1030624"/>
          </a:xfrm>
          <a:prstGeom prst="rect">
            <a:avLst/>
          </a:prstGeom>
        </p:spPr>
      </p:pic>
      <p:grpSp>
        <p:nvGrpSpPr>
          <p:cNvPr id="6" name="Csoportba foglalás 5"/>
          <p:cNvGrpSpPr/>
          <p:nvPr userDrawn="1"/>
        </p:nvGrpSpPr>
        <p:grpSpPr>
          <a:xfrm>
            <a:off x="6177396" y="5183262"/>
            <a:ext cx="3180680" cy="4944504"/>
            <a:chOff x="5004048" y="2795228"/>
            <a:chExt cx="3180680" cy="4944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mboid 6"/>
            <p:cNvSpPr/>
            <p:nvPr userDrawn="1"/>
          </p:nvSpPr>
          <p:spPr>
            <a:xfrm>
              <a:off x="5148064" y="2795228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Romboid 7"/>
            <p:cNvSpPr/>
            <p:nvPr userDrawn="1"/>
          </p:nvSpPr>
          <p:spPr>
            <a:xfrm>
              <a:off x="5004048" y="3662660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Romboid 8"/>
            <p:cNvSpPr/>
            <p:nvPr userDrawn="1"/>
          </p:nvSpPr>
          <p:spPr>
            <a:xfrm>
              <a:off x="5364088" y="3284984"/>
              <a:ext cx="2820640" cy="4077072"/>
            </a:xfrm>
            <a:prstGeom prst="parallelogram">
              <a:avLst>
                <a:gd name="adj" fmla="val 7832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4674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5" y="0"/>
            <a:ext cx="1030624" cy="1030624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467544" y="1628800"/>
            <a:ext cx="0" cy="4464496"/>
          </a:xfrm>
          <a:prstGeom prst="line">
            <a:avLst/>
          </a:prstGeom>
          <a:ln w="571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12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5" y="0"/>
            <a:ext cx="1030624" cy="10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A0F83-EEBB-4B59-81BC-1990896BED33}" type="datetimeFigureOut">
              <a:rPr lang="hu-HU" smtClean="0"/>
              <a:t>2020. 01. 30.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3DF5-05E9-4DBF-8BF1-F1B86FBF90C8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32848" cy="11381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98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ahnschrift Semi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0000"/>
          </a:solidFill>
          <a:latin typeface="Bahnschrift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hnschrift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z.istvan@profeed.h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7664" y="2463031"/>
            <a:ext cx="7596336" cy="1470025"/>
          </a:xfrm>
        </p:spPr>
        <p:txBody>
          <a:bodyPr>
            <a:normAutofit/>
          </a:bodyPr>
          <a:lstStyle/>
          <a:p>
            <a:pPr fontAlgn="t"/>
            <a:r>
              <a:rPr lang="hu-HU" dirty="0" smtClean="0"/>
              <a:t>Klíma – talaj - növény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07704" y="4390256"/>
            <a:ext cx="7128792" cy="105496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u-HU" dirty="0" smtClean="0"/>
              <a:t>Szabó István</a:t>
            </a:r>
          </a:p>
          <a:p>
            <a:pPr algn="r"/>
            <a:r>
              <a:rPr lang="hu-HU" dirty="0" smtClean="0"/>
              <a:t>+36 30 641 5276</a:t>
            </a:r>
          </a:p>
          <a:p>
            <a:pPr algn="r"/>
            <a:r>
              <a:rPr lang="hu-HU" u="sng" dirty="0" err="1">
                <a:solidFill>
                  <a:srgbClr val="0000FF"/>
                </a:solidFill>
              </a:rPr>
              <a:t>s</a:t>
            </a:r>
            <a:r>
              <a:rPr lang="hu-HU" u="sng" dirty="0" err="1" smtClean="0">
                <a:solidFill>
                  <a:srgbClr val="0000FF"/>
                </a:solidFill>
              </a:rPr>
              <a:t>z.istvan</a:t>
            </a:r>
            <a:r>
              <a:rPr lang="hu-HU" u="sng" dirty="0" smtClean="0">
                <a:solidFill>
                  <a:srgbClr val="0000FF"/>
                </a:solidFill>
              </a:rPr>
              <a:t>@</a:t>
            </a:r>
            <a:r>
              <a:rPr lang="hu-HU" u="sng" dirty="0" err="1" smtClean="0">
                <a:solidFill>
                  <a:srgbClr val="0000FF"/>
                </a:solidFill>
              </a:rPr>
              <a:t>profeed.hu</a:t>
            </a:r>
            <a:endParaRPr lang="hu-HU" u="sng" dirty="0" smtClean="0">
              <a:solidFill>
                <a:srgbClr val="0000FF"/>
              </a:solidFill>
            </a:endParaRPr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4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381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fitocentrikus</a:t>
            </a:r>
            <a:r>
              <a:rPr lang="hu-HU" dirty="0" smtClean="0"/>
              <a:t> növénytermesztés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67075"/>
              </p:ext>
            </p:extLst>
          </p:nvPr>
        </p:nvGraphicFramePr>
        <p:xfrm>
          <a:off x="1043608" y="1628800"/>
          <a:ext cx="77152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KapcsolÃ³dÃ³ kÃ©p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26" r="37764" b="11994"/>
          <a:stretch/>
        </p:blipFill>
        <p:spPr bwMode="auto">
          <a:xfrm flipH="1">
            <a:off x="7596336" y="3573016"/>
            <a:ext cx="1164551" cy="213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38138"/>
          </a:xfrm>
        </p:spPr>
        <p:txBody>
          <a:bodyPr>
            <a:normAutofit/>
          </a:bodyPr>
          <a:lstStyle/>
          <a:p>
            <a:r>
              <a:rPr lang="hu-HU" dirty="0" smtClean="0"/>
              <a:t>A növényegészség támogatása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Szabad aminosavak és fehérje származékok – SZ, 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>
                <a:solidFill>
                  <a:schemeClr val="tx1"/>
                </a:solidFill>
              </a:rPr>
              <a:t>Humin-</a:t>
            </a:r>
            <a:r>
              <a:rPr lang="hu-HU" dirty="0" smtClean="0">
                <a:solidFill>
                  <a:schemeClr val="tx1"/>
                </a:solidFill>
              </a:rPr>
              <a:t> és </a:t>
            </a:r>
            <a:r>
              <a:rPr lang="hu-HU" dirty="0" err="1" smtClean="0">
                <a:solidFill>
                  <a:schemeClr val="tx1"/>
                </a:solidFill>
              </a:rPr>
              <a:t>fulvosavak</a:t>
            </a:r>
            <a:r>
              <a:rPr lang="hu-HU" dirty="0" smtClean="0">
                <a:solidFill>
                  <a:schemeClr val="tx1"/>
                </a:solidFill>
              </a:rPr>
              <a:t> – SZ, 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</a:rPr>
              <a:t>Algakivonatok – I, 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</a:rPr>
              <a:t>Mikrobiológiai készítmények - 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</a:rPr>
              <a:t>Növényi kivonatok – T, 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</a:rPr>
              <a:t>Szintetikus stimulánsok - A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chemeClr val="tx1"/>
                </a:solidFill>
              </a:rPr>
              <a:t>Hasznos nyomelemek - 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Picture 2" descr="Képtalálat a következőre: „book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3284984"/>
            <a:ext cx="1834783" cy="182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Biostimuláns</a:t>
            </a:r>
            <a:r>
              <a:rPr lang="hu-HU" dirty="0" smtClean="0"/>
              <a:t> hatásmódok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4248472" cy="4237931"/>
          </a:xfrm>
        </p:spPr>
        <p:txBody>
          <a:bodyPr>
            <a:normAutofit/>
          </a:bodyPr>
          <a:lstStyle/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r>
              <a:rPr lang="hu-HU" sz="4000" dirty="0" smtClean="0"/>
              <a:t>abályozás</a:t>
            </a:r>
            <a:endParaRPr lang="hu-HU" sz="4000" dirty="0"/>
          </a:p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sz="4000" dirty="0" smtClean="0"/>
              <a:t>rányítás</a:t>
            </a:r>
          </a:p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4000" dirty="0" smtClean="0"/>
              <a:t>ámogatás</a:t>
            </a:r>
          </a:p>
          <a:p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sz="4000" dirty="0" smtClean="0"/>
              <a:t>ktiválás</a:t>
            </a:r>
            <a:endParaRPr lang="hu-HU" sz="4000" dirty="0"/>
          </a:p>
        </p:txBody>
      </p:sp>
      <p:sp>
        <p:nvSpPr>
          <p:cNvPr id="4" name="AutoShape 10" descr="Képtalálat a következőre: „support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2" descr="Képtalálat a következőre: „support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4" descr="Képtalálat a következőre: „support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Picture 2" descr="Képtalálat a következőre: „szita”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127" y="2636912"/>
            <a:ext cx="3587850" cy="273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A </a:t>
            </a:r>
            <a:r>
              <a:rPr lang="hu-HU" sz="4000" dirty="0" err="1" smtClean="0"/>
              <a:t>biostimulánsok</a:t>
            </a:r>
            <a:r>
              <a:rPr lang="hu-HU" sz="4000" dirty="0" smtClean="0"/>
              <a:t> felhasználása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3928" y="16288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6000" dirty="0" smtClean="0"/>
              <a:t>F</a:t>
            </a:r>
          </a:p>
          <a:p>
            <a:pPr marL="0" indent="0">
              <a:buNone/>
            </a:pPr>
            <a:r>
              <a:rPr lang="hu-HU" sz="6000" dirty="0" smtClean="0"/>
              <a:t>I</a:t>
            </a:r>
          </a:p>
          <a:p>
            <a:pPr marL="0" indent="0">
              <a:buNone/>
            </a:pPr>
            <a:r>
              <a:rPr lang="hu-HU" sz="6000" dirty="0" smtClean="0"/>
              <a:t>T</a:t>
            </a:r>
          </a:p>
          <a:p>
            <a:pPr marL="0" indent="0">
              <a:buNone/>
            </a:pPr>
            <a:r>
              <a:rPr lang="hu-HU" sz="6000" dirty="0"/>
              <a:t>T</a:t>
            </a:r>
          </a:p>
        </p:txBody>
      </p:sp>
      <p:pic>
        <p:nvPicPr>
          <p:cNvPr id="1026" name="Picture 2" descr="Képtalálat a következőre: „strong plant cartoon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412776"/>
            <a:ext cx="2880320" cy="51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582344" y="1926268"/>
            <a:ext cx="138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feltöltve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82344" y="3006388"/>
            <a:ext cx="268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igényei kielégítve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82344" y="4086508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tolerancia képes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82344" y="5185792"/>
            <a:ext cx="3477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t</a:t>
            </a:r>
            <a:r>
              <a:rPr lang="hu-HU" sz="2800" dirty="0" smtClean="0"/>
              <a:t>ermészetes egyensúly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017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848872" cy="1138138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smtClean="0"/>
              <a:t>A </a:t>
            </a:r>
            <a:r>
              <a:rPr lang="hu-HU" dirty="0" err="1" smtClean="0"/>
              <a:t>biostimulánsok</a:t>
            </a:r>
            <a:r>
              <a:rPr lang="hu-HU" dirty="0" smtClean="0"/>
              <a:t> felhasználása</a:t>
            </a:r>
            <a:r>
              <a:rPr lang="hu-HU" dirty="0"/>
              <a:t/>
            </a:r>
            <a:br>
              <a:rPr lang="hu-HU" dirty="0"/>
            </a:br>
            <a:r>
              <a:rPr lang="hu-HU" sz="2200" dirty="0" smtClean="0"/>
              <a:t>NÖVÉNY: HASZNOSSÁG</a:t>
            </a:r>
            <a:endParaRPr lang="hu-HU" sz="2200" dirty="0"/>
          </a:p>
        </p:txBody>
      </p:sp>
      <p:pic>
        <p:nvPicPr>
          <p:cNvPr id="2050" name="Picture 2" descr="Képtalálat a következőre: „gauss curve busines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496" y="2372527"/>
            <a:ext cx="7128896" cy="3792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elé nyíl 16"/>
          <p:cNvSpPr/>
          <p:nvPr/>
        </p:nvSpPr>
        <p:spPr>
          <a:xfrm flipV="1">
            <a:off x="3419872" y="2564903"/>
            <a:ext cx="360040" cy="576064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 flipV="1">
            <a:off x="2775014" y="2564902"/>
            <a:ext cx="360040" cy="194421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 flipV="1">
            <a:off x="2130156" y="2564901"/>
            <a:ext cx="360040" cy="280831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felé nyíl 19"/>
          <p:cNvSpPr/>
          <p:nvPr/>
        </p:nvSpPr>
        <p:spPr>
          <a:xfrm flipV="1">
            <a:off x="1485298" y="2564900"/>
            <a:ext cx="360040" cy="3091208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felé nyíl 9"/>
          <p:cNvSpPr/>
          <p:nvPr/>
        </p:nvSpPr>
        <p:spPr>
          <a:xfrm>
            <a:off x="4592011" y="2564900"/>
            <a:ext cx="360040" cy="576064"/>
          </a:xfrm>
          <a:prstGeom prst="downArrow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5229713" y="2564900"/>
            <a:ext cx="360040" cy="1944217"/>
          </a:xfrm>
          <a:prstGeom prst="downArrow">
            <a:avLst/>
          </a:pr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5887411" y="2564900"/>
            <a:ext cx="360040" cy="2808314"/>
          </a:xfrm>
          <a:prstGeom prst="downArrow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519429" y="2564900"/>
            <a:ext cx="360040" cy="30912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55576" y="1916832"/>
            <a:ext cx="8388425" cy="4209331"/>
          </a:xfrm>
        </p:spPr>
        <p:txBody>
          <a:bodyPr/>
          <a:lstStyle/>
          <a:p>
            <a:r>
              <a:rPr lang="hu-HU" dirty="0" smtClean="0"/>
              <a:t>Ha szükség van rá és amikor szükség van rá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287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>A </a:t>
            </a:r>
            <a:r>
              <a:rPr lang="hu-HU" dirty="0" err="1" smtClean="0"/>
              <a:t>biostimulánsok</a:t>
            </a:r>
            <a:r>
              <a:rPr lang="hu-HU" dirty="0" smtClean="0"/>
              <a:t> felhasználása</a:t>
            </a:r>
            <a:br>
              <a:rPr lang="hu-HU" dirty="0" smtClean="0"/>
            </a:br>
            <a:r>
              <a:rPr lang="hu-HU" sz="2200" dirty="0" smtClean="0">
                <a:solidFill>
                  <a:prstClr val="white"/>
                </a:solidFill>
              </a:rPr>
              <a:t>GAZDA: KIJUTTATÁS IDŐPONTJA</a:t>
            </a:r>
            <a:endParaRPr lang="hu-HU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394549" y="2372527"/>
            <a:ext cx="7128896" cy="3792777"/>
            <a:chOff x="611456" y="2372527"/>
            <a:chExt cx="7128896" cy="3792777"/>
          </a:xfrm>
        </p:grpSpPr>
        <p:pic>
          <p:nvPicPr>
            <p:cNvPr id="2050" name="Picture 2" descr="Képtalálat a következőre: „gauss curve business”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56" y="2372527"/>
              <a:ext cx="7128896" cy="37927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efelé nyíl 12"/>
            <p:cNvSpPr/>
            <p:nvPr/>
          </p:nvSpPr>
          <p:spPr>
            <a:xfrm rot="10800000">
              <a:off x="3689876" y="2636912"/>
              <a:ext cx="360040" cy="3019197"/>
            </a:xfrm>
            <a:prstGeom prst="down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Lefelé nyíl 10"/>
            <p:cNvSpPr/>
            <p:nvPr/>
          </p:nvSpPr>
          <p:spPr>
            <a:xfrm rot="10800000">
              <a:off x="3165748" y="3140967"/>
              <a:ext cx="360040" cy="2515141"/>
            </a:xfrm>
            <a:prstGeom prst="down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Lefelé nyíl 14"/>
            <p:cNvSpPr/>
            <p:nvPr/>
          </p:nvSpPr>
          <p:spPr>
            <a:xfrm rot="10800000">
              <a:off x="2674392" y="4146510"/>
              <a:ext cx="360040" cy="1514737"/>
            </a:xfrm>
            <a:prstGeom prst="down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Lefelé nyíl 15"/>
            <p:cNvSpPr/>
            <p:nvPr/>
          </p:nvSpPr>
          <p:spPr>
            <a:xfrm rot="10800000">
              <a:off x="2054933" y="5085183"/>
              <a:ext cx="360040" cy="576064"/>
            </a:xfrm>
            <a:prstGeom prst="down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Lefelé nyíl 13"/>
            <p:cNvSpPr/>
            <p:nvPr/>
          </p:nvSpPr>
          <p:spPr>
            <a:xfrm rot="10800000">
              <a:off x="4167864" y="3146106"/>
              <a:ext cx="360040" cy="2515141"/>
            </a:xfrm>
            <a:prstGeom prst="down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Lefelé nyíl 20"/>
            <p:cNvSpPr/>
            <p:nvPr/>
          </p:nvSpPr>
          <p:spPr>
            <a:xfrm rot="10800000">
              <a:off x="4644891" y="4141371"/>
              <a:ext cx="360040" cy="1514737"/>
            </a:xfrm>
            <a:prstGeom prst="down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Lefelé nyíl 21"/>
            <p:cNvSpPr/>
            <p:nvPr/>
          </p:nvSpPr>
          <p:spPr>
            <a:xfrm rot="10800000">
              <a:off x="5220955" y="5086299"/>
              <a:ext cx="360040" cy="576064"/>
            </a:xfrm>
            <a:prstGeom prst="down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99993" y="1916832"/>
            <a:ext cx="4644008" cy="4209331"/>
          </a:xfrm>
        </p:spPr>
        <p:txBody>
          <a:bodyPr/>
          <a:lstStyle/>
          <a:p>
            <a:r>
              <a:rPr lang="hu-HU" dirty="0" smtClean="0"/>
              <a:t>Optimális időpont?</a:t>
            </a:r>
          </a:p>
          <a:p>
            <a:pPr lvl="1"/>
            <a:r>
              <a:rPr lang="hu-HU" dirty="0" smtClean="0"/>
              <a:t>Maximális hatékonyság</a:t>
            </a:r>
          </a:p>
          <a:p>
            <a:r>
              <a:rPr lang="hu-HU" dirty="0" smtClean="0"/>
              <a:t>Előtte-utána</a:t>
            </a:r>
          </a:p>
          <a:p>
            <a:pPr lvl="1"/>
            <a:r>
              <a:rPr lang="hu-HU" dirty="0" smtClean="0"/>
              <a:t>Csökkent hatékonyság</a:t>
            </a:r>
          </a:p>
          <a:p>
            <a:pPr lvl="1"/>
            <a:r>
              <a:rPr lang="hu-HU" dirty="0" smtClean="0"/>
              <a:t>Hatástalanság?</a:t>
            </a:r>
            <a:endParaRPr lang="hu-HU" dirty="0"/>
          </a:p>
        </p:txBody>
      </p:sp>
      <p:sp>
        <p:nvSpPr>
          <p:cNvPr id="3" name="Ötágú csillag 2"/>
          <p:cNvSpPr/>
          <p:nvPr/>
        </p:nvSpPr>
        <p:spPr>
          <a:xfrm>
            <a:off x="3166960" y="1628800"/>
            <a:ext cx="964016" cy="72008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csírázás élettana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91" y="1693844"/>
            <a:ext cx="6746329" cy="490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35013" y="6627168"/>
            <a:ext cx="7393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J. </a:t>
            </a:r>
            <a:r>
              <a:rPr lang="en-US" sz="900" dirty="0" err="1"/>
              <a:t>Bove</a:t>
            </a:r>
            <a:r>
              <a:rPr lang="en-US" sz="900" dirty="0"/>
              <a:t>, M. </a:t>
            </a:r>
            <a:r>
              <a:rPr lang="en-US" sz="900" dirty="0" err="1"/>
              <a:t>Jullien</a:t>
            </a:r>
            <a:r>
              <a:rPr lang="en-US" sz="900" dirty="0"/>
              <a:t>, P. </a:t>
            </a:r>
            <a:r>
              <a:rPr lang="en-US" sz="900" dirty="0" err="1"/>
              <a:t>Grappin</a:t>
            </a:r>
            <a:r>
              <a:rPr lang="en-US" sz="900" dirty="0"/>
              <a:t> (2002): Functional genomics in the study of seed germination. Genome Biol. </a:t>
            </a:r>
            <a:r>
              <a:rPr lang="en-US" sz="900" b="1" dirty="0"/>
              <a:t>3</a:t>
            </a:r>
            <a:r>
              <a:rPr lang="en-US" sz="900" dirty="0"/>
              <a:t>(1): reviews1002.1–1002.5. </a:t>
            </a:r>
            <a:r>
              <a:rPr lang="en-US" sz="900" dirty="0" err="1"/>
              <a:t>Epub</a:t>
            </a:r>
            <a:r>
              <a:rPr lang="en-US" sz="900" dirty="0"/>
              <a:t> 2001 Dec 21.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2694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búza fejlődése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9517" y="6578188"/>
            <a:ext cx="150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Forrás: ZADOKS skála</a:t>
            </a:r>
          </a:p>
          <a:p>
            <a:endParaRPr lang="hu-HU" sz="1200" dirty="0"/>
          </a:p>
        </p:txBody>
      </p:sp>
      <p:pic>
        <p:nvPicPr>
          <p:cNvPr id="5" name="Kép 4" descr="http://www.fao.org/3/x8234e/x8234e0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6516" y="1706076"/>
            <a:ext cx="5285804" cy="48721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http://www.fao.org/3/x8234e/x8234e0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1916832"/>
            <a:ext cx="118263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Képtalálat a következőre: „double ridge wheat”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7114" y="2232062"/>
            <a:ext cx="1170412" cy="177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áromszög 2"/>
          <p:cNvSpPr/>
          <p:nvPr/>
        </p:nvSpPr>
        <p:spPr>
          <a:xfrm rot="10800000">
            <a:off x="2483768" y="3068960"/>
            <a:ext cx="1182638" cy="1008112"/>
          </a:xfrm>
          <a:prstGeom prst="triangle">
            <a:avLst>
              <a:gd name="adj" fmla="val 19330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Háromszög 9"/>
          <p:cNvSpPr/>
          <p:nvPr/>
        </p:nvSpPr>
        <p:spPr>
          <a:xfrm rot="16200000">
            <a:off x="4560192" y="1667806"/>
            <a:ext cx="1773002" cy="2901514"/>
          </a:xfrm>
          <a:prstGeom prst="triangle">
            <a:avLst>
              <a:gd name="adj" fmla="val 0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5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47664" y="2463031"/>
            <a:ext cx="7596336" cy="1470025"/>
          </a:xfrm>
        </p:spPr>
        <p:txBody>
          <a:bodyPr>
            <a:normAutofit fontScale="90000"/>
          </a:bodyPr>
          <a:lstStyle/>
          <a:p>
            <a:pPr fontAlgn="t"/>
            <a:r>
              <a:rPr lang="hu-HU" dirty="0" smtClean="0"/>
              <a:t>Az aminosavak a gyakorlatban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1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DF7CF1B-AE36-45D0-978B-CAFDCF29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Szabad aminosavak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C2078D9-6040-4125-A3DB-4EB38B32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Építőelemek</a:t>
            </a:r>
          </a:p>
          <a:p>
            <a:pPr lvl="1"/>
            <a:r>
              <a:rPr lang="hu-HU" dirty="0"/>
              <a:t>Szerkezet</a:t>
            </a:r>
          </a:p>
          <a:p>
            <a:pPr lvl="1"/>
            <a:r>
              <a:rPr lang="hu-HU" dirty="0" err="1"/>
              <a:t>Előanyag</a:t>
            </a:r>
            <a:r>
              <a:rPr lang="hu-HU" dirty="0"/>
              <a:t> (</a:t>
            </a:r>
            <a:r>
              <a:rPr lang="hu-HU" dirty="0" err="1"/>
              <a:t>pekurzor</a:t>
            </a:r>
            <a:r>
              <a:rPr lang="hu-HU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Szabályozás (jelmolekulák)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Tápanyag szállítás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Energia megtakarítás</a:t>
            </a:r>
          </a:p>
          <a:p>
            <a:pPr marL="914400" lvl="1" indent="-514350"/>
            <a:r>
              <a:rPr lang="hu-HU" dirty="0" smtClean="0"/>
              <a:t>Raktár(</a:t>
            </a:r>
            <a:r>
              <a:rPr lang="hu-HU" dirty="0" err="1" smtClean="0"/>
              <a:t>ak</a:t>
            </a:r>
            <a:r>
              <a:rPr lang="hu-HU" dirty="0" smtClean="0"/>
              <a:t>)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err="1" smtClean="0"/>
              <a:t>Stresszkezelés</a:t>
            </a:r>
            <a:endParaRPr lang="hu-HU" dirty="0"/>
          </a:p>
        </p:txBody>
      </p:sp>
      <p:sp>
        <p:nvSpPr>
          <p:cNvPr id="4" name="AutoShape 2" descr="KÃ©ptalÃ¡lat a kÃ¶vetkezÅre: âwarehouse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Ã©ptalÃ¡lat a kÃ¶vetkezÅre: âwarehouseâ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Picture 2" descr="KapcsolÃ³dÃ³ kÃ©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0" b="98350" l="3793" r="98357">
                        <a14:foregroundMark x1="48293" y1="35864" x2="46776" y2="39824"/>
                        <a14:foregroundMark x1="46776" y1="39824" x2="46776" y2="39824"/>
                        <a14:foregroundMark x1="30468" y1="18482" x2="30468" y2="18482"/>
                        <a14:foregroundMark x1="4046" y1="29043" x2="4046" y2="29043"/>
                        <a14:foregroundMark x1="46397" y1="98460" x2="46397" y2="98460"/>
                        <a14:foregroundMark x1="98483" y1="69637" x2="98483" y2="69637"/>
                        <a14:foregroundMark x1="47788" y1="4950" x2="47788" y2="4950"/>
                        <a14:foregroundMark x1="23009" y1="38064" x2="23009" y2="38064"/>
                        <a14:foregroundMark x1="42731" y1="42464" x2="42731" y2="42464"/>
                        <a14:foregroundMark x1="18078" y1="52035" x2="18078" y2="5203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65004" flipH="1">
            <a:off x="5238513" y="2037203"/>
            <a:ext cx="3292365" cy="37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38138"/>
          </a:xfrm>
        </p:spPr>
        <p:txBody>
          <a:bodyPr>
            <a:noAutofit/>
          </a:bodyPr>
          <a:lstStyle/>
          <a:p>
            <a:r>
              <a:rPr lang="hu-HU" sz="3600" dirty="0" smtClean="0"/>
              <a:t>A klímaváltozással járó fő problémák</a:t>
            </a:r>
            <a:endParaRPr lang="hu-H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7" y="1772815"/>
            <a:ext cx="6840760" cy="479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11560" y="4581128"/>
            <a:ext cx="712879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267744" y="1628800"/>
            <a:ext cx="2664296" cy="4248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3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Bioaktív termékek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694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Terra-Sorb</a:t>
            </a:r>
            <a:r>
              <a:rPr lang="hu-HU" dirty="0" smtClean="0"/>
              <a:t> termékek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2627784" y="1855365"/>
            <a:ext cx="6059016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Az élettani folyamatok támogatására és az aminosav raktár feltöltésére</a:t>
            </a:r>
          </a:p>
          <a:p>
            <a:r>
              <a:rPr lang="hu-HU" dirty="0" smtClean="0"/>
              <a:t>Teljes </a:t>
            </a:r>
            <a:r>
              <a:rPr lang="hu-HU" dirty="0" err="1" smtClean="0"/>
              <a:t>aminosavsor</a:t>
            </a:r>
            <a:endParaRPr lang="hu-HU" dirty="0" smtClean="0"/>
          </a:p>
          <a:p>
            <a:r>
              <a:rPr lang="hu-HU" dirty="0" err="1" smtClean="0"/>
              <a:t>Foliar</a:t>
            </a:r>
            <a:r>
              <a:rPr lang="hu-HU" dirty="0" smtClean="0"/>
              <a:t> – lombkezelésre</a:t>
            </a:r>
          </a:p>
          <a:p>
            <a:pPr lvl="1"/>
            <a:r>
              <a:rPr lang="hu-HU" dirty="0" smtClean="0"/>
              <a:t>A vegetatív fejlődési fázisban</a:t>
            </a:r>
          </a:p>
          <a:p>
            <a:pPr lvl="1"/>
            <a:r>
              <a:rPr lang="hu-HU" dirty="0" smtClean="0"/>
              <a:t>Aminosav raktár feltöltése</a:t>
            </a:r>
          </a:p>
          <a:p>
            <a:r>
              <a:rPr lang="hu-HU" dirty="0" err="1" smtClean="0"/>
              <a:t>Complex</a:t>
            </a:r>
            <a:r>
              <a:rPr lang="hu-HU" dirty="0" smtClean="0"/>
              <a:t> – mikroelemekkel</a:t>
            </a:r>
          </a:p>
          <a:p>
            <a:pPr lvl="1"/>
            <a:r>
              <a:rPr lang="hu-HU" dirty="0" smtClean="0"/>
              <a:t>A generatív fejlődési fázisban</a:t>
            </a:r>
          </a:p>
          <a:p>
            <a:pPr lvl="1"/>
            <a:r>
              <a:rPr lang="hu-HU" dirty="0" smtClean="0"/>
              <a:t>Magas </a:t>
            </a:r>
            <a:r>
              <a:rPr lang="hu-HU" dirty="0" err="1" smtClean="0"/>
              <a:t>tápelemigény</a:t>
            </a:r>
            <a:r>
              <a:rPr lang="hu-HU" dirty="0" smtClean="0"/>
              <a:t> idején</a:t>
            </a:r>
          </a:p>
          <a:p>
            <a:r>
              <a:rPr lang="hu-HU" dirty="0" err="1" smtClean="0"/>
              <a:t>Radicular</a:t>
            </a:r>
            <a:r>
              <a:rPr lang="hu-HU" dirty="0" smtClean="0"/>
              <a:t> – talaj/gyökérkezelésre</a:t>
            </a:r>
          </a:p>
          <a:p>
            <a:pPr lvl="1"/>
            <a:r>
              <a:rPr lang="hu-HU" dirty="0" smtClean="0"/>
              <a:t>Telepítés</a:t>
            </a:r>
          </a:p>
          <a:p>
            <a:pPr lvl="1"/>
            <a:r>
              <a:rPr lang="hu-HU" dirty="0" smtClean="0"/>
              <a:t>Vegetáció eleje</a:t>
            </a:r>
            <a:endParaRPr lang="hu-HU" dirty="0"/>
          </a:p>
        </p:txBody>
      </p:sp>
      <p:pic>
        <p:nvPicPr>
          <p:cNvPr id="3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83" y="1700808"/>
            <a:ext cx="1024030" cy="13834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869160"/>
            <a:ext cx="1235679" cy="1656184"/>
          </a:xfrm>
          <a:prstGeom prst="rect">
            <a:avLst/>
          </a:prstGeom>
        </p:spPr>
      </p:pic>
      <p:pic>
        <p:nvPicPr>
          <p:cNvPr id="2050" name="Picture 2" descr="Képtalálat a következőre: „terra sorb complex”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68" y="3084259"/>
            <a:ext cx="1298460" cy="19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AminoQuelant</a:t>
            </a:r>
            <a:r>
              <a:rPr lang="hu-HU" dirty="0" smtClean="0"/>
              <a:t> termékek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2987824" y="1600200"/>
            <a:ext cx="5698976" cy="4525963"/>
          </a:xfrm>
        </p:spPr>
        <p:txBody>
          <a:bodyPr/>
          <a:lstStyle/>
          <a:p>
            <a:r>
              <a:rPr lang="hu-HU" dirty="0" err="1" smtClean="0"/>
              <a:t>Aminosav-kelatizált</a:t>
            </a:r>
            <a:r>
              <a:rPr lang="hu-HU" dirty="0" smtClean="0"/>
              <a:t> tápelemek</a:t>
            </a:r>
          </a:p>
          <a:p>
            <a:r>
              <a:rPr lang="hu-HU" dirty="0" smtClean="0"/>
              <a:t>Fiziológiai </a:t>
            </a:r>
            <a:r>
              <a:rPr lang="hu-HU" dirty="0" err="1" smtClean="0"/>
              <a:t>aminosavsor</a:t>
            </a:r>
            <a:endParaRPr lang="hu-HU" dirty="0" smtClean="0"/>
          </a:p>
          <a:p>
            <a:r>
              <a:rPr lang="hu-HU" dirty="0" smtClean="0"/>
              <a:t>Tápelem:</a:t>
            </a:r>
          </a:p>
          <a:p>
            <a:pPr lvl="1"/>
            <a:r>
              <a:rPr lang="hu-HU" dirty="0" smtClean="0"/>
              <a:t>Hiány(betegségek) megszüntetése</a:t>
            </a:r>
          </a:p>
          <a:p>
            <a:r>
              <a:rPr lang="hu-HU" dirty="0" smtClean="0"/>
              <a:t>Aminosavak: </a:t>
            </a:r>
          </a:p>
          <a:p>
            <a:pPr lvl="1"/>
            <a:r>
              <a:rPr lang="hu-HU" dirty="0" smtClean="0"/>
              <a:t>A tápelem élettani támogatása</a:t>
            </a:r>
          </a:p>
          <a:p>
            <a:pPr lvl="1"/>
            <a:r>
              <a:rPr lang="hu-HU" dirty="0" smtClean="0"/>
              <a:t>A tápelem hasznosulás javítása</a:t>
            </a:r>
          </a:p>
          <a:p>
            <a:pPr lvl="1"/>
            <a:r>
              <a:rPr lang="hu-HU" dirty="0" err="1" smtClean="0"/>
              <a:t>Stresszkezelés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92363"/>
            <a:ext cx="1586756" cy="119006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168150"/>
            <a:ext cx="784923" cy="117738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64" y="3919811"/>
            <a:ext cx="1666597" cy="124833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64" y="2682430"/>
            <a:ext cx="1651967" cy="1237381"/>
          </a:xfrm>
          <a:prstGeom prst="rect">
            <a:avLst/>
          </a:prstGeom>
        </p:spPr>
      </p:pic>
      <p:pic>
        <p:nvPicPr>
          <p:cNvPr id="3074" name="Picture 2" descr="Képtalálat a következőre: „aminoquelant minors”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5168150"/>
            <a:ext cx="808272" cy="11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 a következőre: „aminoquelant cu”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970437" cy="147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Stresszkezelő</a:t>
            </a:r>
            <a:r>
              <a:rPr lang="hu-HU" dirty="0" smtClean="0"/>
              <a:t> termék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2699792" y="1600200"/>
            <a:ext cx="5987008" cy="4525963"/>
          </a:xfrm>
        </p:spPr>
        <p:txBody>
          <a:bodyPr/>
          <a:lstStyle/>
          <a:p>
            <a:r>
              <a:rPr lang="hu-HU" dirty="0" smtClean="0"/>
              <a:t>Szilícium tartalmú </a:t>
            </a:r>
            <a:r>
              <a:rPr lang="hu-HU" dirty="0" err="1" smtClean="0"/>
              <a:t>stresszkezelő</a:t>
            </a:r>
            <a:r>
              <a:rPr lang="hu-HU" dirty="0" smtClean="0"/>
              <a:t> termék</a:t>
            </a:r>
          </a:p>
          <a:p>
            <a:r>
              <a:rPr lang="hu-HU" dirty="0" smtClean="0"/>
              <a:t>Teljes </a:t>
            </a:r>
            <a:r>
              <a:rPr lang="hu-HU" dirty="0" err="1" smtClean="0"/>
              <a:t>aminosavsor</a:t>
            </a:r>
            <a:endParaRPr lang="hu-HU" dirty="0" smtClean="0"/>
          </a:p>
          <a:p>
            <a:r>
              <a:rPr lang="hu-HU" dirty="0" smtClean="0"/>
              <a:t>Szilícium</a:t>
            </a:r>
          </a:p>
          <a:p>
            <a:pPr lvl="1"/>
            <a:r>
              <a:rPr lang="hu-HU" dirty="0" err="1" smtClean="0"/>
              <a:t>Stresszkezelés</a:t>
            </a:r>
            <a:endParaRPr lang="hu-HU" dirty="0" smtClean="0"/>
          </a:p>
          <a:p>
            <a:pPr lvl="1"/>
            <a:r>
              <a:rPr lang="hu-HU" dirty="0" smtClean="0"/>
              <a:t>Növény-egészségügyi támogatás, pl.</a:t>
            </a:r>
          </a:p>
          <a:p>
            <a:pPr lvl="2"/>
            <a:r>
              <a:rPr lang="hu-HU" dirty="0" smtClean="0"/>
              <a:t>UV védelem</a:t>
            </a:r>
          </a:p>
          <a:p>
            <a:pPr lvl="2"/>
            <a:r>
              <a:rPr lang="hu-HU" dirty="0" smtClean="0"/>
              <a:t>fagyvédelem</a:t>
            </a:r>
          </a:p>
          <a:p>
            <a:pPr lvl="2"/>
            <a:r>
              <a:rPr lang="hu-HU" dirty="0"/>
              <a:t>l</a:t>
            </a:r>
            <a:r>
              <a:rPr lang="hu-HU" dirty="0" smtClean="0"/>
              <a:t>isztharmat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60848"/>
            <a:ext cx="1492047" cy="21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Csapda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/>
          <a:lstStyle/>
          <a:p>
            <a:r>
              <a:rPr lang="hu-HU" dirty="0" smtClean="0"/>
              <a:t>Táplálkozás </a:t>
            </a:r>
            <a:r>
              <a:rPr lang="hu-HU" dirty="0" err="1" smtClean="0"/>
              <a:t>attraktáns</a:t>
            </a:r>
            <a:endParaRPr lang="hu-HU" dirty="0" smtClean="0"/>
          </a:p>
          <a:p>
            <a:r>
              <a:rPr lang="hu-HU" dirty="0" smtClean="0"/>
              <a:t>Gyümölcslegyek ellen</a:t>
            </a:r>
          </a:p>
          <a:p>
            <a:pPr lvl="1"/>
            <a:r>
              <a:rPr lang="hu-HU" dirty="0" smtClean="0"/>
              <a:t>Főleg NŐSTÉNYEK!</a:t>
            </a:r>
          </a:p>
          <a:p>
            <a:r>
              <a:rPr lang="hu-HU" dirty="0" smtClean="0"/>
              <a:t>Természetes hatóanyag</a:t>
            </a:r>
          </a:p>
          <a:p>
            <a:endParaRPr lang="hu-HU" dirty="0"/>
          </a:p>
        </p:txBody>
      </p:sp>
      <p:sp>
        <p:nvSpPr>
          <p:cNvPr id="4" name="AutoShape 2" descr="Képtalálat a következőre: „cera trap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8" name="Picture 4" descr="https://www.bioiberica.com/sites/default/files/styles/product_300px/public/content/image/png/2019/03/20/1311/ct5l.png?itok=btYG28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857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dióburok fúrólégy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287975"/>
            <a:ext cx="2893910" cy="2101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79712" y="4171528"/>
            <a:ext cx="6480720" cy="1633736"/>
          </a:xfrm>
        </p:spPr>
        <p:txBody>
          <a:bodyPr>
            <a:normAutofit lnSpcReduction="10000"/>
          </a:bodyPr>
          <a:lstStyle/>
          <a:p>
            <a:pPr algn="r"/>
            <a:r>
              <a:rPr lang="hu-HU" dirty="0"/>
              <a:t>Szabó István</a:t>
            </a:r>
          </a:p>
          <a:p>
            <a:pPr algn="r"/>
            <a:r>
              <a:rPr lang="hu-HU" dirty="0" err="1">
                <a:hlinkClick r:id="rId2"/>
              </a:rPr>
              <a:t>s</a:t>
            </a:r>
            <a:r>
              <a:rPr lang="hu-HU" dirty="0" err="1" smtClean="0">
                <a:hlinkClick r:id="rId2"/>
              </a:rPr>
              <a:t>z.istvan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profeed.hu</a:t>
            </a:r>
            <a:endParaRPr lang="hu-HU" dirty="0" smtClean="0"/>
          </a:p>
          <a:p>
            <a:pPr algn="r"/>
            <a:r>
              <a:rPr lang="hu-HU" dirty="0" smtClean="0"/>
              <a:t>+36 30 641 5276</a:t>
            </a:r>
            <a:endParaRPr lang="hu-HU" dirty="0"/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10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talajtípusok - vízhiány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913733"/>
              </p:ext>
            </p:extLst>
          </p:nvPr>
        </p:nvGraphicFramePr>
        <p:xfrm>
          <a:off x="734888" y="2276872"/>
          <a:ext cx="8229600" cy="148336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Mezőségi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Erdő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Réti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Homok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Vízbefogadás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Vízmegtartás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Vízleadás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++(+)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Képtalálat a következőre: „drought”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221088"/>
            <a:ext cx="7776864" cy="1447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talajtípusok - szélsőségek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7379"/>
              </p:ext>
            </p:extLst>
          </p:nvPr>
        </p:nvGraphicFramePr>
        <p:xfrm>
          <a:off x="734888" y="2276872"/>
          <a:ext cx="8229600" cy="185420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2252936"/>
                <a:gridCol w="1584176"/>
                <a:gridCol w="1440160"/>
                <a:gridCol w="1440160"/>
                <a:gridCol w="1512168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Mezőségi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Erdő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Réti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Homok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Hőgazdálkodás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Vízgazdálkodás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++(+)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Tápanyaggazdálkodás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+(+)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Gyökérzóna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+(+)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Képtalálat a következőre: „mezőgazdaság vihar”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000" y="4509120"/>
            <a:ext cx="7499059" cy="143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növényi stressz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alkalmazkodó képesség határán túl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32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pcsolódó ké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201694"/>
            <a:ext cx="3164358" cy="2243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6BBC3978-7E8B-42BB-8839-2ED2AC85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Stressz kategóriák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3852263-233F-43E5-9765-C80DF4C39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MÉRTÉK stressz</a:t>
            </a:r>
          </a:p>
          <a:p>
            <a:pPr lvl="1"/>
            <a:r>
              <a:rPr lang="hu-HU" dirty="0"/>
              <a:t>Túlzott (hőmérséklet, UV, belvíz, só)</a:t>
            </a:r>
          </a:p>
          <a:p>
            <a:pPr lvl="1"/>
            <a:r>
              <a:rPr lang="hu-HU" dirty="0"/>
              <a:t>Hiány (aszály, hőmérséklet, tápanyag)</a:t>
            </a:r>
          </a:p>
          <a:p>
            <a:r>
              <a:rPr lang="hu-HU" dirty="0"/>
              <a:t>STOP stressz</a:t>
            </a:r>
          </a:p>
          <a:p>
            <a:pPr lvl="1"/>
            <a:r>
              <a:rPr lang="hu-HU" dirty="0"/>
              <a:t>Fagy</a:t>
            </a:r>
          </a:p>
          <a:p>
            <a:pPr lvl="1"/>
            <a:r>
              <a:rPr lang="hu-HU" dirty="0"/>
              <a:t>Jégverés, vihar</a:t>
            </a:r>
          </a:p>
          <a:p>
            <a:pPr lvl="1"/>
            <a:r>
              <a:rPr lang="hu-HU" dirty="0" err="1" smtClean="0"/>
              <a:t>Fitotoxicitás</a:t>
            </a:r>
            <a:r>
              <a:rPr lang="hu-HU" dirty="0" smtClean="0"/>
              <a:t> (gyomirtó)</a:t>
            </a:r>
          </a:p>
          <a:p>
            <a:pPr lvl="1"/>
            <a:r>
              <a:rPr lang="hu-HU" dirty="0" smtClean="0"/>
              <a:t>Ált</a:t>
            </a:r>
            <a:r>
              <a:rPr lang="hu-HU" dirty="0"/>
              <a:t>. </a:t>
            </a:r>
            <a:r>
              <a:rPr lang="hu-HU" dirty="0" err="1"/>
              <a:t>biotikus</a:t>
            </a:r>
            <a:r>
              <a:rPr lang="hu-HU" dirty="0"/>
              <a:t> stressz (vadkár, rovarkár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13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stressz szindróma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44824"/>
            <a:ext cx="7112670" cy="4248472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2843808" y="2060848"/>
            <a:ext cx="1080120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54527" y="6129848"/>
            <a:ext cx="228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ELTE, Budapest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42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Stressz bázis állapot – réti talaj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/>
            <a:r>
              <a:rPr lang="hu-HU" dirty="0" smtClean="0"/>
              <a:t>Nincs egyensúlyi helyzet</a:t>
            </a:r>
          </a:p>
          <a:p>
            <a:pPr algn="ctr"/>
            <a:r>
              <a:rPr lang="hu-HU" dirty="0" smtClean="0"/>
              <a:t>Közepes puffer hatás</a:t>
            </a:r>
          </a:p>
          <a:p>
            <a:pPr algn="ctr"/>
            <a:r>
              <a:rPr lang="hu-HU" dirty="0" smtClean="0"/>
              <a:t>Rövid adaptációs idő</a:t>
            </a:r>
          </a:p>
          <a:p>
            <a:pPr algn="ctr"/>
            <a:r>
              <a:rPr lang="hu-HU" dirty="0" smtClean="0"/>
              <a:t>Megfelelő regeneráció</a:t>
            </a:r>
          </a:p>
          <a:p>
            <a:pPr algn="ctr"/>
            <a:endParaRPr lang="hu-HU" dirty="0"/>
          </a:p>
        </p:txBody>
      </p:sp>
      <p:pic>
        <p:nvPicPr>
          <p:cNvPr id="4100" name="Picture 4" descr="http://stoic.lt/wp-content/uploads/2019/11/uzdirbti-isleist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450060"/>
            <a:ext cx="38175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Növény-egészségügyi technológia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9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1094</Words>
  <Application>Microsoft Office PowerPoint</Application>
  <PresentationFormat>Diavetítés a képernyőre (4:3 oldalarány)</PresentationFormat>
  <Paragraphs>232</Paragraphs>
  <Slides>25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Klíma – talaj - növény </vt:lpstr>
      <vt:lpstr>A klímaváltozással járó fő problémák</vt:lpstr>
      <vt:lpstr>A talajtípusok - vízhiány</vt:lpstr>
      <vt:lpstr>A talajtípusok - szélsőségek</vt:lpstr>
      <vt:lpstr>A növényi stressz</vt:lpstr>
      <vt:lpstr>Stressz kategóriák</vt:lpstr>
      <vt:lpstr>Általános stressz szindróma</vt:lpstr>
      <vt:lpstr>Stressz bázis állapot – réti talaj</vt:lpstr>
      <vt:lpstr>Növény-egészségügyi technológia</vt:lpstr>
      <vt:lpstr>A fitocentrikus növénytermesztés</vt:lpstr>
      <vt:lpstr>A növényegészség támogatása</vt:lpstr>
      <vt:lpstr>Biostimuláns hatásmódok</vt:lpstr>
      <vt:lpstr>A biostimulánsok felhasználása</vt:lpstr>
      <vt:lpstr>A biostimulánsok felhasználása NÖVÉNY: HASZNOSSÁG</vt:lpstr>
      <vt:lpstr>A biostimulánsok felhasználása GAZDA: KIJUTTATÁS IDŐPONTJA</vt:lpstr>
      <vt:lpstr>A csírázás élettana</vt:lpstr>
      <vt:lpstr>A búza fejlődése</vt:lpstr>
      <vt:lpstr>Az aminosavak a gyakorlatban </vt:lpstr>
      <vt:lpstr>Szabad aminosavak</vt:lpstr>
      <vt:lpstr>Bioaktív termékek</vt:lpstr>
      <vt:lpstr>Terra-Sorb termékek</vt:lpstr>
      <vt:lpstr>AminoQuelant termékek</vt:lpstr>
      <vt:lpstr>Stresszkezelő termék</vt:lpstr>
      <vt:lpstr>Csapda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Profeed</dc:creator>
  <cp:lastModifiedBy>Profeed</cp:lastModifiedBy>
  <cp:revision>177</cp:revision>
  <dcterms:created xsi:type="dcterms:W3CDTF">2019-01-03T18:52:27Z</dcterms:created>
  <dcterms:modified xsi:type="dcterms:W3CDTF">2020-01-30T07:39:54Z</dcterms:modified>
</cp:coreProperties>
</file>